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  <p:sldMasterId id="2147483656" r:id="rId2"/>
  </p:sldMasterIdLst>
  <p:notesMasterIdLst>
    <p:notesMasterId r:id="rId25"/>
  </p:notesMasterIdLst>
  <p:handoutMasterIdLst>
    <p:handoutMasterId r:id="rId26"/>
  </p:handoutMasterIdLst>
  <p:sldIdLst>
    <p:sldId id="358" r:id="rId3"/>
    <p:sldId id="278" r:id="rId4"/>
    <p:sldId id="317" r:id="rId5"/>
    <p:sldId id="346" r:id="rId6"/>
    <p:sldId id="352" r:id="rId7"/>
    <p:sldId id="353" r:id="rId8"/>
    <p:sldId id="329" r:id="rId9"/>
    <p:sldId id="328" r:id="rId10"/>
    <p:sldId id="279" r:id="rId11"/>
    <p:sldId id="319" r:id="rId12"/>
    <p:sldId id="281" r:id="rId13"/>
    <p:sldId id="362" r:id="rId14"/>
    <p:sldId id="363" r:id="rId15"/>
    <p:sldId id="280" r:id="rId16"/>
    <p:sldId id="292" r:id="rId17"/>
    <p:sldId id="361" r:id="rId18"/>
    <p:sldId id="368" r:id="rId19"/>
    <p:sldId id="366" r:id="rId20"/>
    <p:sldId id="302" r:id="rId21"/>
    <p:sldId id="316" r:id="rId22"/>
    <p:sldId id="324" r:id="rId23"/>
    <p:sldId id="318" r:id="rId24"/>
  </p:sldIdLst>
  <p:sldSz cx="9144000" cy="6858000" type="screen4x3"/>
  <p:notesSz cx="9929813" cy="679767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4B6585"/>
    <a:srgbClr val="FFFF00"/>
    <a:srgbClr val="FF6600"/>
    <a:srgbClr val="4F81BD"/>
    <a:srgbClr val="FFCC66"/>
    <a:srgbClr val="558ED5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496" autoAdjust="0"/>
  </p:normalViewPr>
  <p:slideViewPr>
    <p:cSldViewPr>
      <p:cViewPr varScale="1">
        <p:scale>
          <a:sx n="82" d="100"/>
          <a:sy n="82" d="100"/>
        </p:scale>
        <p:origin x="1474" y="53"/>
      </p:cViewPr>
      <p:guideLst>
        <p:guide orient="horz" pos="346"/>
        <p:guide pos="532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206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5814" y="0"/>
            <a:ext cx="4304001" cy="341242"/>
          </a:xfrm>
          <a:prstGeom prst="rect">
            <a:avLst/>
          </a:prstGeom>
        </p:spPr>
        <p:txBody>
          <a:bodyPr vert="horz" lIns="91414" tIns="45707" rIns="91414" bIns="45707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2322" y="0"/>
            <a:ext cx="4304001" cy="341242"/>
          </a:xfrm>
          <a:prstGeom prst="rect">
            <a:avLst/>
          </a:prstGeom>
        </p:spPr>
        <p:txBody>
          <a:bodyPr vert="horz" lIns="91414" tIns="45707" rIns="91414" bIns="45707" rtlCol="1"/>
          <a:lstStyle>
            <a:lvl1pPr algn="l">
              <a:defRPr sz="1200"/>
            </a:lvl1pPr>
          </a:lstStyle>
          <a:p>
            <a:fld id="{234FD6F4-56AE-40C3-B383-77FB9EBFEFFE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5625814" y="6456433"/>
            <a:ext cx="4304001" cy="341242"/>
          </a:xfrm>
          <a:prstGeom prst="rect">
            <a:avLst/>
          </a:prstGeom>
        </p:spPr>
        <p:txBody>
          <a:bodyPr vert="horz" lIns="91414" tIns="45707" rIns="91414" bIns="45707" rtlCol="1" anchor="b"/>
          <a:lstStyle>
            <a:lvl1pPr algn="r">
              <a:defRPr sz="1200"/>
            </a:lvl1pPr>
          </a:lstStyle>
          <a:p>
            <a:r>
              <a:rPr lang="he-IL" smtClean="0"/>
              <a:t>(#)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2322" y="6456433"/>
            <a:ext cx="4304001" cy="341242"/>
          </a:xfrm>
          <a:prstGeom prst="rect">
            <a:avLst/>
          </a:prstGeom>
        </p:spPr>
        <p:txBody>
          <a:bodyPr vert="horz" lIns="91414" tIns="45707" rIns="91414" bIns="45707" rtlCol="1" anchor="b"/>
          <a:lstStyle>
            <a:lvl1pPr algn="l">
              <a:defRPr sz="1200"/>
            </a:lvl1pPr>
          </a:lstStyle>
          <a:p>
            <a:fld id="{CD1F2BD0-FD2F-49FA-B741-5F683E9EE18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8805234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6896" y="2"/>
            <a:ext cx="4302919" cy="339884"/>
          </a:xfrm>
          <a:prstGeom prst="rect">
            <a:avLst/>
          </a:prstGeom>
        </p:spPr>
        <p:txBody>
          <a:bodyPr vert="horz" lIns="95547" tIns="47774" rIns="95547" bIns="47774" rtlCol="1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2304" y="2"/>
            <a:ext cx="4302919" cy="339884"/>
          </a:xfrm>
          <a:prstGeom prst="rect">
            <a:avLst/>
          </a:prstGeom>
        </p:spPr>
        <p:txBody>
          <a:bodyPr vert="horz" lIns="95547" tIns="47774" rIns="95547" bIns="47774" rtlCol="1"/>
          <a:lstStyle>
            <a:lvl1pPr algn="l">
              <a:defRPr sz="1300"/>
            </a:lvl1pPr>
          </a:lstStyle>
          <a:p>
            <a:fld id="{F1DC1107-FA14-4DA1-AAC0-2F75DB68BB4B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7" tIns="47774" rIns="95547" bIns="47774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992982" y="3228898"/>
            <a:ext cx="7943850" cy="3058954"/>
          </a:xfrm>
          <a:prstGeom prst="rect">
            <a:avLst/>
          </a:prstGeom>
        </p:spPr>
        <p:txBody>
          <a:bodyPr vert="horz" lIns="95547" tIns="47774" rIns="95547" bIns="47774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5626896" y="6456613"/>
            <a:ext cx="4302919" cy="339884"/>
          </a:xfrm>
          <a:prstGeom prst="rect">
            <a:avLst/>
          </a:prstGeom>
        </p:spPr>
        <p:txBody>
          <a:bodyPr vert="horz" lIns="95547" tIns="47774" rIns="95547" bIns="47774" rtlCol="1" anchor="b"/>
          <a:lstStyle>
            <a:lvl1pPr algn="r">
              <a:defRPr sz="1300"/>
            </a:lvl1pPr>
          </a:lstStyle>
          <a:p>
            <a:r>
              <a:rPr lang="he-IL" smtClean="0"/>
              <a:t>(#)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2304" y="6456613"/>
            <a:ext cx="4302919" cy="339884"/>
          </a:xfrm>
          <a:prstGeom prst="rect">
            <a:avLst/>
          </a:prstGeom>
        </p:spPr>
        <p:txBody>
          <a:bodyPr vert="horz" lIns="95547" tIns="47774" rIns="95547" bIns="47774" rtlCol="1" anchor="b"/>
          <a:lstStyle>
            <a:lvl1pPr algn="l">
              <a:defRPr sz="1300"/>
            </a:lvl1pPr>
          </a:lstStyle>
          <a:p>
            <a:fld id="{1D00F1D9-CE5E-4A4A-8794-5A92978221E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101651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e-IL" smtClean="0"/>
              <a:t>(#)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99738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e-IL" smtClean="0"/>
              <a:t>(#)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15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996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e-IL" smtClean="0"/>
              <a:t>(#)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16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2413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27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e-IL" smtClean="0"/>
              <a:t>(#)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18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48761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5935">
              <a:defRPr/>
            </a:pPr>
            <a:fld id="{10C55312-77A6-48DD-B7FC-E443857EBF9F}" type="slidenum">
              <a:rPr lang="he-IL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pPr defTabSz="915935">
                <a:defRPr/>
              </a:pPr>
              <a:t>21</a:t>
            </a:fld>
            <a:endParaRPr lang="he-IL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(#)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7165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427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24608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09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5" name="מלבן 24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7664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grpSp>
        <p:nvGrpSpPr>
          <p:cNvPr id="21" name="קבוצה 20"/>
          <p:cNvGrpSpPr/>
          <p:nvPr userDrawn="1"/>
        </p:nvGrpSpPr>
        <p:grpSpPr>
          <a:xfrm>
            <a:off x="7993221" y="6290334"/>
            <a:ext cx="716342" cy="576000"/>
            <a:chOff x="4169629" y="3121125"/>
            <a:chExt cx="716342" cy="663808"/>
          </a:xfrm>
        </p:grpSpPr>
        <p:pic>
          <p:nvPicPr>
            <p:cNvPr id="19" name="תמונה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258029" y="3121125"/>
              <a:ext cx="627942" cy="615749"/>
            </a:xfrm>
            <a:prstGeom prst="rect">
              <a:avLst/>
            </a:prstGeom>
          </p:spPr>
        </p:pic>
        <p:sp>
          <p:nvSpPr>
            <p:cNvPr id="20" name="מקבילית 19"/>
            <p:cNvSpPr/>
            <p:nvPr userDrawn="1"/>
          </p:nvSpPr>
          <p:spPr>
            <a:xfrm rot="4783395">
              <a:off x="4188168" y="3416911"/>
              <a:ext cx="349483" cy="386562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2" name="TextBox 31">
            <a:extLst>
              <a:ext uri="{FF2B5EF4-FFF2-40B4-BE49-F238E27FC236}">
                <a16:creationId xmlns:a16="http://schemas.microsoft.com/office/drawing/2014/main" id="{252CD25D-605C-437B-8EEF-7F88A4171D64}"/>
              </a:ext>
            </a:extLst>
          </p:cNvPr>
          <p:cNvSpPr txBox="1"/>
          <p:nvPr userDrawn="1"/>
        </p:nvSpPr>
        <p:spPr>
          <a:xfrm>
            <a:off x="8547431" y="6550100"/>
            <a:ext cx="561073" cy="3347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1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22D44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מנהל </a:t>
            </a:r>
          </a:p>
          <a:p>
            <a:pPr marL="0" marR="0" lvl="0" indent="0" algn="r" defTabSz="457200" rtl="1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22D44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בינוי </a:t>
            </a:r>
          </a:p>
          <a:p>
            <a:pPr marL="0" marR="0" lvl="0" indent="0" algn="r" defTabSz="457200" rtl="1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22D44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ותשתית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74824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אגף מבני ציבור</a:t>
            </a:r>
            <a:endParaRPr kumimoji="0" lang="he-IL" sz="9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25" name="מלבן 24"/>
          <p:cNvSpPr/>
          <p:nvPr userDrawn="1"/>
        </p:nvSpPr>
        <p:spPr>
          <a:xfrm>
            <a:off x="1096958" y="6584333"/>
            <a:ext cx="720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srgbClr val="4BACC6">
                  <a:lumMod val="20000"/>
                  <a:lumOff val="80000"/>
                </a:srgbClr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36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press-1148108-4459506.cloudwaysapps.com/methodologie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1"/>
          <p:cNvSpPr txBox="1">
            <a:spLocks/>
          </p:cNvSpPr>
          <p:nvPr/>
        </p:nvSpPr>
        <p:spPr>
          <a:xfrm>
            <a:off x="971600" y="1358458"/>
            <a:ext cx="6892078" cy="185744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he-IL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דו"ח/מסמך </a:t>
            </a:r>
            <a:r>
              <a:rPr lang="he-IL" sz="6000" b="1" noProof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"ייזום"</a:t>
            </a:r>
            <a:endParaRPr kumimoji="0" lang="he-IL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135374" y="6381328"/>
            <a:ext cx="1872208" cy="36004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תאריך </a:t>
            </a:r>
            <a:r>
              <a:rPr lang="he-IL" sz="1100" dirty="0">
                <a:latin typeface="David" panose="020E0502060401010101" pitchFamily="34" charset="-79"/>
                <a:cs typeface="David" panose="020E0502060401010101" pitchFamily="34" charset="-79"/>
              </a:rPr>
              <a:t>עדכון </a:t>
            </a:r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אחרון</a:t>
            </a:r>
            <a:r>
              <a:rPr lang="he-IL" sz="1100" smtClean="0">
                <a:latin typeface="David" panose="020E0502060401010101" pitchFamily="34" charset="-79"/>
                <a:cs typeface="David" panose="020E0502060401010101" pitchFamily="34" charset="-79"/>
              </a:rPr>
              <a:t>: </a:t>
            </a:r>
            <a:r>
              <a:rPr lang="he-IL" sz="1100" smtClean="0">
                <a:latin typeface="David" panose="020E0502060401010101" pitchFamily="34" charset="-79"/>
                <a:cs typeface="David" panose="020E0502060401010101" pitchFamily="34" charset="-79"/>
              </a:rPr>
              <a:t>01/07/2025</a:t>
            </a:r>
            <a: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endParaRPr lang="he-IL" sz="11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2071478" y="2288260"/>
            <a:ext cx="5001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6000" dirty="0" smtClean="0"/>
              <a:t>פרויקט:</a:t>
            </a:r>
            <a:endParaRPr lang="he-IL" sz="6000" dirty="0"/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1662858" y="3497688"/>
            <a:ext cx="5818283" cy="79774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>
              <a:lnSpc>
                <a:spcPct val="150000"/>
              </a:lnSpc>
            </a:pPr>
            <a:r>
              <a:rPr lang="he-IL" sz="2800" dirty="0" smtClean="0"/>
              <a:t>אבן דרך מס' 2</a:t>
            </a:r>
          </a:p>
          <a:p>
            <a:pPr>
              <a:lnSpc>
                <a:spcPct val="150000"/>
              </a:lnSpc>
            </a:pPr>
            <a:r>
              <a:rPr lang="he-IL" sz="2800" dirty="0" smtClean="0"/>
              <a:t>בניה חדשה </a:t>
            </a:r>
            <a:r>
              <a:rPr lang="en-US" sz="2800" dirty="0" smtClean="0"/>
              <a:t>New Construction) -</a:t>
            </a:r>
            <a:r>
              <a:rPr lang="he-IL" sz="2800" dirty="0" smtClean="0"/>
              <a:t>) </a:t>
            </a:r>
            <a:r>
              <a:rPr lang="en-US" sz="2800" dirty="0"/>
              <a:t>NC</a:t>
            </a:r>
            <a:endParaRPr lang="he-IL" sz="2800" dirty="0" smtClean="0"/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3531395" y="4739903"/>
            <a:ext cx="208120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תאריך:</a:t>
            </a:r>
          </a:p>
        </p:txBody>
      </p:sp>
    </p:spTree>
    <p:extLst>
      <p:ext uri="{BB962C8B-B14F-4D97-AF65-F5344CB8AC3E}">
        <p14:creationId xmlns:p14="http://schemas.microsoft.com/office/powerpoint/2010/main" val="9672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627062" y="67847"/>
            <a:ext cx="780419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שטחים - דו"ח/מסמך "ייזום"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פרויקט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7" name="טבלה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521905"/>
              </p:ext>
            </p:extLst>
          </p:nvPr>
        </p:nvGraphicFramePr>
        <p:xfrm>
          <a:off x="489330" y="1268413"/>
          <a:ext cx="7987689" cy="4629496"/>
        </p:xfrm>
        <a:graphic>
          <a:graphicData uri="http://schemas.openxmlformats.org/drawingml/2006/table">
            <a:tbl>
              <a:tblPr rtl="1"/>
              <a:tblGrid>
                <a:gridCol w="432550">
                  <a:extLst>
                    <a:ext uri="{9D8B030D-6E8A-4147-A177-3AD203B41FA5}">
                      <a16:colId xmlns:a16="http://schemas.microsoft.com/office/drawing/2014/main" val="1271249675"/>
                    </a:ext>
                  </a:extLst>
                </a:gridCol>
                <a:gridCol w="879958">
                  <a:extLst>
                    <a:ext uri="{9D8B030D-6E8A-4147-A177-3AD203B41FA5}">
                      <a16:colId xmlns:a16="http://schemas.microsoft.com/office/drawing/2014/main" val="2491311959"/>
                    </a:ext>
                  </a:extLst>
                </a:gridCol>
                <a:gridCol w="798118">
                  <a:extLst>
                    <a:ext uri="{9D8B030D-6E8A-4147-A177-3AD203B41FA5}">
                      <a16:colId xmlns:a16="http://schemas.microsoft.com/office/drawing/2014/main" val="2219731243"/>
                    </a:ext>
                  </a:extLst>
                </a:gridCol>
                <a:gridCol w="129412">
                  <a:extLst>
                    <a:ext uri="{9D8B030D-6E8A-4147-A177-3AD203B41FA5}">
                      <a16:colId xmlns:a16="http://schemas.microsoft.com/office/drawing/2014/main" val="1446786084"/>
                    </a:ext>
                  </a:extLst>
                </a:gridCol>
                <a:gridCol w="453886">
                  <a:extLst>
                    <a:ext uri="{9D8B030D-6E8A-4147-A177-3AD203B41FA5}">
                      <a16:colId xmlns:a16="http://schemas.microsoft.com/office/drawing/2014/main" val="4264913594"/>
                    </a:ext>
                  </a:extLst>
                </a:gridCol>
                <a:gridCol w="169989">
                  <a:extLst>
                    <a:ext uri="{9D8B030D-6E8A-4147-A177-3AD203B41FA5}">
                      <a16:colId xmlns:a16="http://schemas.microsoft.com/office/drawing/2014/main" val="884767939"/>
                    </a:ext>
                  </a:extLst>
                </a:gridCol>
                <a:gridCol w="753287">
                  <a:extLst>
                    <a:ext uri="{9D8B030D-6E8A-4147-A177-3AD203B41FA5}">
                      <a16:colId xmlns:a16="http://schemas.microsoft.com/office/drawing/2014/main" val="197489231"/>
                    </a:ext>
                  </a:extLst>
                </a:gridCol>
                <a:gridCol w="206242">
                  <a:extLst>
                    <a:ext uri="{9D8B030D-6E8A-4147-A177-3AD203B41FA5}">
                      <a16:colId xmlns:a16="http://schemas.microsoft.com/office/drawing/2014/main" val="3369777741"/>
                    </a:ext>
                  </a:extLst>
                </a:gridCol>
                <a:gridCol w="746027">
                  <a:extLst>
                    <a:ext uri="{9D8B030D-6E8A-4147-A177-3AD203B41FA5}">
                      <a16:colId xmlns:a16="http://schemas.microsoft.com/office/drawing/2014/main" val="1678637425"/>
                    </a:ext>
                  </a:extLst>
                </a:gridCol>
                <a:gridCol w="350997">
                  <a:extLst>
                    <a:ext uri="{9D8B030D-6E8A-4147-A177-3AD203B41FA5}">
                      <a16:colId xmlns:a16="http://schemas.microsoft.com/office/drawing/2014/main" val="3528149684"/>
                    </a:ext>
                  </a:extLst>
                </a:gridCol>
                <a:gridCol w="1184108">
                  <a:extLst>
                    <a:ext uri="{9D8B030D-6E8A-4147-A177-3AD203B41FA5}">
                      <a16:colId xmlns:a16="http://schemas.microsoft.com/office/drawing/2014/main" val="256200645"/>
                    </a:ext>
                  </a:extLst>
                </a:gridCol>
                <a:gridCol w="1179573">
                  <a:extLst>
                    <a:ext uri="{9D8B030D-6E8A-4147-A177-3AD203B41FA5}">
                      <a16:colId xmlns:a16="http://schemas.microsoft.com/office/drawing/2014/main" val="3416683316"/>
                    </a:ext>
                  </a:extLst>
                </a:gridCol>
                <a:gridCol w="703542">
                  <a:extLst>
                    <a:ext uri="{9D8B030D-6E8A-4147-A177-3AD203B41FA5}">
                      <a16:colId xmlns:a16="http://schemas.microsoft.com/office/drawing/2014/main" val="3230509728"/>
                    </a:ext>
                  </a:extLst>
                </a:gridCol>
              </a:tblGrid>
              <a:tr h="170657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/פיתוח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במבנה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רכיבים במבנה 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שטחים  (מ"ר)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067805"/>
                  </a:ext>
                </a:extLst>
              </a:tr>
              <a:tr h="7347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משרד</a:t>
                      </a: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החינוך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b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עיריית ת"א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b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בפועל של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פער בין שטחים בפרוגרמה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לביצוע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בפועל 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965080"/>
                  </a:ext>
                </a:extLst>
              </a:tr>
              <a:tr h="159991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93560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אם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855899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ספח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554586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כיתה פרטנית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99051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מנהלת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83608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מורים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65990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חצרות פעילות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05283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344623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מבנה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7451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12216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מזכירות והנהלה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73324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מלתחות ושירותים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578763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מחסן ציוד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550801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79059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63362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מגרש ברוטו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93503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369238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סה"כ שטח מבנה בית הספר ואולם ספורט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034977"/>
                  </a:ext>
                </a:extLst>
              </a:tr>
              <a:tr h="26624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290517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587898"/>
                  </a:ext>
                </a:extLst>
              </a:tr>
            </a:tbl>
          </a:graphicData>
        </a:graphic>
      </p:graphicFrame>
      <p:sp>
        <p:nvSpPr>
          <p:cNvPr id="18" name="מלבן 17"/>
          <p:cNvSpPr/>
          <p:nvPr/>
        </p:nvSpPr>
        <p:spPr>
          <a:xfrm>
            <a:off x="1205380" y="2333909"/>
            <a:ext cx="2340000" cy="3564000"/>
          </a:xfrm>
          <a:prstGeom prst="rect">
            <a:avLst/>
          </a:prstGeom>
          <a:solidFill>
            <a:schemeClr val="bg1">
              <a:lumMod val="6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 anchor="ctr">
            <a:scene3d>
              <a:camera prst="orthographicFront">
                <a:rot lat="0" lon="0" rev="2400000"/>
              </a:camera>
              <a:lightRig rig="threePt" dir="t"/>
            </a:scene3d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cs typeface="David" panose="020E0502060401010101" pitchFamily="34" charset="-79"/>
              </a:rPr>
              <a:t>יושלם באבן</a:t>
            </a:r>
            <a:r>
              <a:rPr kumimoji="0" lang="he-IL" sz="18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cs typeface="David" panose="020E0502060401010101" pitchFamily="34" charset="-79"/>
              </a:rPr>
              <a:t> דרך - </a:t>
            </a:r>
            <a:r>
              <a:rPr lang="he-IL" sz="1800" b="1" dirty="0" smtClean="0">
                <a:solidFill>
                  <a:srgbClr val="1F497D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בחירת חלופות</a:t>
            </a:r>
            <a:endParaRPr kumimoji="0" lang="he-IL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3347864" y="6021288"/>
            <a:ext cx="5205236" cy="2942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הערה:</a:t>
            </a:r>
            <a:r>
              <a:rPr kumimoji="0" lang="he-IL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פערים משמעותיים מהנדרש/מתוכנן, יש לצרף הסבר מפורט.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3120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87985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לוח זמנים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603884" y="1124744"/>
            <a:ext cx="8504620" cy="14388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יעד מוכתב למועד סיום הפרויקט</a:t>
            </a:r>
            <a:endParaRPr lang="he-IL" sz="2000" b="1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מקורי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מתוכנן </a:t>
            </a:r>
            <a:endParaRPr lang="en-US" sz="2000" b="1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 מפורט - אבני דרך ושערים בהתאם למתודולוגיה (כמפורט בטבלה להלן)</a:t>
            </a:r>
            <a:endParaRPr lang="en-US" sz="2000" b="1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112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105008" y="254856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הנחיות והסברים להזנת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הנתונים - לוח זמנים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2, דו"ח/מסמך ייזום,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3030" y="4941168"/>
            <a:ext cx="7688175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6" name="טבלה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902894"/>
              </p:ext>
            </p:extLst>
          </p:nvPr>
        </p:nvGraphicFramePr>
        <p:xfrm>
          <a:off x="115865" y="1264351"/>
          <a:ext cx="8884135" cy="3441464"/>
        </p:xfrm>
        <a:graphic>
          <a:graphicData uri="http://schemas.openxmlformats.org/drawingml/2006/table">
            <a:tbl>
              <a:tblPr rtl="1"/>
              <a:tblGrid>
                <a:gridCol w="420749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5718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6679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4762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40220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747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319768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72123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4167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391079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71128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420903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22971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75473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26068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47011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 אבן הדרך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1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1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1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11105" y="3719330"/>
            <a:ext cx="288000" cy="9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vert="vert270" wrap="square" rtlCol="1">
            <a:spAutoFit/>
          </a:bodyPr>
          <a:lstStyle/>
          <a:p>
            <a:r>
              <a:rPr lang="he-IL" sz="1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*  סעיף 4</a:t>
            </a:r>
            <a:endParaRPr lang="he-IL" sz="10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157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 txBox="1">
            <a:spLocks/>
          </p:cNvSpPr>
          <p:nvPr/>
        </p:nvSpPr>
        <p:spPr>
          <a:xfrm>
            <a:off x="0" y="211168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לוח זמנים (תכנון מול ביצוע) </a:t>
            </a:r>
            <a:endParaRPr kumimoji="0" lang="he-IL" sz="32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2, דו"ח/מסמך ייזום,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388427"/>
              </p:ext>
            </p:extLst>
          </p:nvPr>
        </p:nvGraphicFramePr>
        <p:xfrm>
          <a:off x="138152" y="1412776"/>
          <a:ext cx="8783983" cy="3487184"/>
        </p:xfrm>
        <a:graphic>
          <a:graphicData uri="http://schemas.openxmlformats.org/drawingml/2006/table">
            <a:tbl>
              <a:tblPr rtl="1"/>
              <a:tblGrid>
                <a:gridCol w="416006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2272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1326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36385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420717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69551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403663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53441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19330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51546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42086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תוכנית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מספראבן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הדרך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2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2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2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38104" y="3914637"/>
            <a:ext cx="288000" cy="9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vert="vert270" wrap="square" rtlCol="1">
            <a:spAutoFit/>
          </a:bodyPr>
          <a:lstStyle/>
          <a:p>
            <a:r>
              <a:rPr lang="he-IL" sz="1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*  סעיף 4</a:t>
            </a:r>
            <a:endParaRPr lang="he-IL" sz="10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7732" y="5214165"/>
            <a:ext cx="7688175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5313848" y="5006033"/>
            <a:ext cx="31614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1200" b="1" dirty="0">
                <a:solidFill>
                  <a:srgbClr val="0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ימולא בשלב הנוכחי: אבן דרך מספר 2 - מסמך ייזום</a:t>
            </a:r>
            <a:r>
              <a:rPr lang="he-IL" sz="1200" dirty="0"/>
              <a:t> </a:t>
            </a:r>
          </a:p>
        </p:txBody>
      </p:sp>
      <p:sp>
        <p:nvSpPr>
          <p:cNvPr id="7" name="מלבן 6"/>
          <p:cNvSpPr/>
          <p:nvPr/>
        </p:nvSpPr>
        <p:spPr>
          <a:xfrm>
            <a:off x="8568480" y="5085200"/>
            <a:ext cx="324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he-IL" sz="1100"/>
          </a:p>
        </p:txBody>
      </p:sp>
    </p:spTree>
    <p:extLst>
      <p:ext uri="{BB962C8B-B14F-4D97-AF65-F5344CB8AC3E}">
        <p14:creationId xmlns:p14="http://schemas.microsoft.com/office/powerpoint/2010/main" val="60651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252536" y="1052736"/>
            <a:ext cx="9296708" cy="54784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תיקוף/עדכון* האומדן שהוצג בבדיקת ההיתכנות (יש לצרף אומדן מפורט)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אומדן ראשוני </a:t>
            </a: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- אם </a:t>
            </a:r>
            <a:r>
              <a:rPr lang="he-IL" sz="2000" dirty="0">
                <a:latin typeface="David" panose="020E0502060401010101" pitchFamily="34" charset="-79"/>
                <a:cs typeface="David" panose="020E0502060401010101" pitchFamily="34" charset="-79"/>
              </a:rPr>
              <a:t>אין אומדן לתיקוף או לעדכון, יש להציג אומדן ראשוני על סמך הנתונים והשטחים </a:t>
            </a: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שנאספו </a:t>
            </a:r>
            <a:r>
              <a:rPr lang="he-IL" sz="2000" dirty="0">
                <a:latin typeface="David" panose="020E0502060401010101" pitchFamily="34" charset="-79"/>
                <a:cs typeface="David" panose="020E0502060401010101" pitchFamily="34" charset="-79"/>
              </a:rPr>
              <a:t>עד </a:t>
            </a:r>
            <a:r>
              <a:rPr lang="he-IL" sz="2000" dirty="0" smtClean="0">
                <a:latin typeface="David" panose="020E0502060401010101" pitchFamily="34" charset="-79"/>
                <a:cs typeface="David" panose="020E0502060401010101" pitchFamily="34" charset="-79"/>
              </a:rPr>
              <a:t>כה.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מסגרת תקציבית מאושרת על בסיס בדיקת ההיתכנות / תקציב תכנון 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תקצוב  </a:t>
            </a:r>
            <a:r>
              <a:rPr lang="he-IL" sz="2000" b="1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 + תוספות מאושרות 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ניתוח תקציב </a:t>
            </a: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בפועל </a:t>
            </a:r>
            <a:r>
              <a:rPr lang="he-IL" sz="2000" b="1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(על בסיס </a:t>
            </a: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תוצאות מכרז קבלני) - פירוט</a:t>
            </a:r>
            <a:r>
              <a:rPr lang="he-IL" sz="2000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: 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1371600" lvl="2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ביצוע</a:t>
            </a:r>
            <a:r>
              <a:rPr lang="he-IL" sz="2000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(הפרדה בין בינוי לפיתוח, </a:t>
            </a:r>
            <a:r>
              <a:rPr lang="he-IL" sz="2000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מאגר מים וחדר חשמל)</a:t>
            </a:r>
          </a:p>
          <a:p>
            <a:pPr marL="1371600" lvl="2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תכנון </a:t>
            </a:r>
            <a:r>
              <a:rPr lang="he-IL" sz="2000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(על בסיס התקשרויות קיימות) </a:t>
            </a:r>
          </a:p>
          <a:p>
            <a:pPr marL="1371600" lvl="2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</a:t>
            </a:r>
            <a:r>
              <a:rPr lang="he-IL" sz="2000" b="1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 </a:t>
            </a: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ופיקוח </a:t>
            </a:r>
            <a:r>
              <a:rPr lang="he-IL" sz="2000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(עלויות ניהול התכנון)</a:t>
            </a:r>
            <a:endParaRPr lang="he-IL" sz="2000" b="1" dirty="0" smtClean="0">
              <a:solidFill>
                <a:schemeClr val="bg1">
                  <a:lumMod val="65000"/>
                </a:schemeClr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1371600" lvl="2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</a:t>
            </a:r>
            <a:r>
              <a:rPr lang="he-IL" sz="2000" b="1" dirty="0" err="1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תקורות</a:t>
            </a:r>
            <a:r>
              <a:rPr lang="he-IL" sz="2000" b="1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ועמלות </a:t>
            </a:r>
          </a:p>
          <a:p>
            <a:pPr marL="1371600" lvl="2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ניתוח בנ"מ -</a:t>
            </a:r>
            <a:r>
              <a:rPr lang="he-IL" sz="2000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בנ"מ בתחילת הפרויקט ובנ"מ </a:t>
            </a:r>
            <a:r>
              <a:rPr lang="he-IL" sz="2000" u="sng" dirty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לאחר בחירת </a:t>
            </a:r>
            <a:r>
              <a:rPr lang="he-IL" sz="2000" u="sng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קבלן</a:t>
            </a:r>
            <a:endParaRPr lang="he-IL" sz="2000" dirty="0" smtClean="0">
              <a:solidFill>
                <a:schemeClr val="bg1">
                  <a:lumMod val="65000"/>
                </a:schemeClr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endParaRPr lang="he-IL" sz="2000" u="sng" dirty="0">
              <a:solidFill>
                <a:schemeClr val="bg1">
                  <a:lumMod val="6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2" name="כותרת 1"/>
          <p:cNvSpPr txBox="1">
            <a:spLocks/>
          </p:cNvSpPr>
          <p:nvPr/>
        </p:nvSpPr>
        <p:spPr>
          <a:xfrm>
            <a:off x="2123728" y="79152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תקציב</a:t>
            </a:r>
            <a:endParaRPr lang="he-IL" dirty="0"/>
          </a:p>
        </p:txBody>
      </p:sp>
      <p:sp>
        <p:nvSpPr>
          <p:cNvPr id="10" name="מלבן 9"/>
          <p:cNvSpPr/>
          <p:nvPr/>
        </p:nvSpPr>
        <p:spPr>
          <a:xfrm rot="19801275">
            <a:off x="1736905" y="4538811"/>
            <a:ext cx="427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2400" b="1" dirty="0">
                <a:solidFill>
                  <a:srgbClr val="4B658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יושלם </a:t>
            </a:r>
            <a:r>
              <a:rPr lang="he-IL" sz="2400" b="1" dirty="0" smtClean="0">
                <a:solidFill>
                  <a:srgbClr val="4B658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באבני הדרך הבאות</a:t>
            </a:r>
            <a:endParaRPr lang="he-IL" sz="2400" b="1" dirty="0">
              <a:solidFill>
                <a:srgbClr val="4B6585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3220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טבלה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712768"/>
              </p:ext>
            </p:extLst>
          </p:nvPr>
        </p:nvGraphicFramePr>
        <p:xfrm>
          <a:off x="2339752" y="5712597"/>
          <a:ext cx="5588000" cy="996204"/>
        </p:xfrm>
        <a:graphic>
          <a:graphicData uri="http://schemas.openxmlformats.org/drawingml/2006/table">
            <a:tbl>
              <a:tblPr rtl="1"/>
              <a:tblGrid>
                <a:gridCol w="5588000">
                  <a:extLst>
                    <a:ext uri="{9D8B030D-6E8A-4147-A177-3AD203B41FA5}">
                      <a16:colId xmlns:a16="http://schemas.microsoft.com/office/drawing/2014/main" val="2926136604"/>
                    </a:ext>
                  </a:extLst>
                </a:gridCol>
              </a:tblGrid>
              <a:tr h="82365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האומדן אינו כולל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9409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ריהוט והצטיידות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001158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כבילה וציוד קצה למחשוב ותקשורת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973580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601308"/>
                  </a:ext>
                </a:extLst>
              </a:tr>
              <a:tr h="27230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התייקרויות: </a:t>
                      </a:r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ויוחלט לשלם התייקרויות, הן יועמסו על עלויות הביצוע בהתאם למועדי התשלום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955638"/>
                  </a:ext>
                </a:extLst>
              </a:tr>
            </a:tbl>
          </a:graphicData>
        </a:graphic>
      </p:graphicFrame>
      <p:sp>
        <p:nvSpPr>
          <p:cNvPr id="14" name="כותרת 1"/>
          <p:cNvSpPr txBox="1">
            <a:spLocks/>
          </p:cNvSpPr>
          <p:nvPr/>
        </p:nvSpPr>
        <p:spPr>
          <a:xfrm>
            <a:off x="-6898" y="-50265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פרויקט</a:t>
            </a:r>
            <a:r>
              <a:rPr lang="en-US" dirty="0" smtClean="0"/>
              <a:t> xx </a:t>
            </a:r>
            <a:r>
              <a:rPr lang="he-IL" dirty="0" smtClean="0"/>
              <a:t>- אומדן מפורט לפי מ"ר</a:t>
            </a:r>
          </a:p>
          <a:p>
            <a:r>
              <a:rPr lang="he-IL" sz="1400" dirty="0" smtClean="0"/>
              <a:t>תבנית להצגת אומדנים לבניה חדשה (עלות למ"ר)</a:t>
            </a:r>
            <a:endParaRPr lang="he-IL" sz="1400" dirty="0"/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639786"/>
              </p:ext>
            </p:extLst>
          </p:nvPr>
        </p:nvGraphicFramePr>
        <p:xfrm>
          <a:off x="136079" y="613335"/>
          <a:ext cx="8856982" cy="5080212"/>
        </p:xfrm>
        <a:graphic>
          <a:graphicData uri="http://schemas.openxmlformats.org/drawingml/2006/table">
            <a:tbl>
              <a:tblPr rtl="1"/>
              <a:tblGrid>
                <a:gridCol w="201365">
                  <a:extLst>
                    <a:ext uri="{9D8B030D-6E8A-4147-A177-3AD203B41FA5}">
                      <a16:colId xmlns:a16="http://schemas.microsoft.com/office/drawing/2014/main" val="1956696240"/>
                    </a:ext>
                  </a:extLst>
                </a:gridCol>
                <a:gridCol w="493236">
                  <a:extLst>
                    <a:ext uri="{9D8B030D-6E8A-4147-A177-3AD203B41FA5}">
                      <a16:colId xmlns:a16="http://schemas.microsoft.com/office/drawing/2014/main" val="4110660472"/>
                    </a:ext>
                  </a:extLst>
                </a:gridCol>
                <a:gridCol w="1876983">
                  <a:extLst>
                    <a:ext uri="{9D8B030D-6E8A-4147-A177-3AD203B41FA5}">
                      <a16:colId xmlns:a16="http://schemas.microsoft.com/office/drawing/2014/main" val="915078584"/>
                    </a:ext>
                  </a:extLst>
                </a:gridCol>
                <a:gridCol w="489256">
                  <a:extLst>
                    <a:ext uri="{9D8B030D-6E8A-4147-A177-3AD203B41FA5}">
                      <a16:colId xmlns:a16="http://schemas.microsoft.com/office/drawing/2014/main" val="3984779879"/>
                    </a:ext>
                  </a:extLst>
                </a:gridCol>
                <a:gridCol w="507998">
                  <a:extLst>
                    <a:ext uri="{9D8B030D-6E8A-4147-A177-3AD203B41FA5}">
                      <a16:colId xmlns:a16="http://schemas.microsoft.com/office/drawing/2014/main" val="4037306827"/>
                    </a:ext>
                  </a:extLst>
                </a:gridCol>
                <a:gridCol w="525754">
                  <a:extLst>
                    <a:ext uri="{9D8B030D-6E8A-4147-A177-3AD203B41FA5}">
                      <a16:colId xmlns:a16="http://schemas.microsoft.com/office/drawing/2014/main" val="1487891376"/>
                    </a:ext>
                  </a:extLst>
                </a:gridCol>
                <a:gridCol w="524766">
                  <a:extLst>
                    <a:ext uri="{9D8B030D-6E8A-4147-A177-3AD203B41FA5}">
                      <a16:colId xmlns:a16="http://schemas.microsoft.com/office/drawing/2014/main" val="928124265"/>
                    </a:ext>
                  </a:extLst>
                </a:gridCol>
                <a:gridCol w="544496">
                  <a:extLst>
                    <a:ext uri="{9D8B030D-6E8A-4147-A177-3AD203B41FA5}">
                      <a16:colId xmlns:a16="http://schemas.microsoft.com/office/drawing/2014/main" val="3569422345"/>
                    </a:ext>
                  </a:extLst>
                </a:gridCol>
                <a:gridCol w="559292">
                  <a:extLst>
                    <a:ext uri="{9D8B030D-6E8A-4147-A177-3AD203B41FA5}">
                      <a16:colId xmlns:a16="http://schemas.microsoft.com/office/drawing/2014/main" val="1325981926"/>
                    </a:ext>
                  </a:extLst>
                </a:gridCol>
                <a:gridCol w="3133836">
                  <a:extLst>
                    <a:ext uri="{9D8B030D-6E8A-4147-A177-3AD203B41FA5}">
                      <a16:colId xmlns:a16="http://schemas.microsoft.com/office/drawing/2014/main" val="2234318761"/>
                    </a:ext>
                  </a:extLst>
                </a:gridCol>
              </a:tblGrid>
              <a:tr h="38917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טווח אחוזים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 ליח'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ללא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כולל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88473"/>
                  </a:ext>
                </a:extLst>
              </a:tr>
              <a:tr h="132586">
                <a:tc gridSpan="3"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ניתוח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308625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בניה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הריסות (מ"ר/קומפלט)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377688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ראשוני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76142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קומה מפולשת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כ-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% 30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41490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מרפסות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קונזולית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 - % 50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הצללה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800900"/>
                  </a:ext>
                </a:extLst>
              </a:tr>
              <a:tr h="175143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מחשוב ותקשורת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1%-3%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עפ"י גורמי תקשורת (הערכה - מוסדות חינוך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בין 1-3%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19463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פיתוח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גגות פעילים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1685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טיפול בעצים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 (במידה ויש) יופיע בסעיף אגרות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272049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מתקני חצר, הצללות וכד'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נכלל בעלות המ"ר פיתוח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10768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תוספות וחריגים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טרנספורמציה/מיתוג (קומפלט)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(עילי/תת"ק, מס' שנאים וגודל)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10043"/>
                  </a:ext>
                </a:extLst>
              </a:tr>
              <a:tr h="117728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מאגר מים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(עילי/תת"ק/בתוך המבנה, סוג חדר משאבות ונפח המאגר)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31525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 fontAlgn="ctr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5418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תשתיות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59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ביטחון ואבטחה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575953"/>
                  </a:ext>
                </a:extLst>
              </a:tr>
              <a:tr h="11797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עלויות בניה ישירות (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cost)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494145"/>
                  </a:ext>
                </a:extLst>
              </a:tr>
              <a:tr h="568039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העמסות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8%-12%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 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 (לא באזור פשט הצפה, דרכי גישה נוחות, ללא דרישות מיוחדות/תנאים מיוחדים), היתר בניה</a:t>
                      </a:r>
                      <a:b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525648"/>
                  </a:ext>
                </a:extLst>
              </a:tr>
              <a:tr h="170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ופיקוח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3%-4%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253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לפי כמות וערכיות העצים בקיזוז שתילה חלופית, בהתאם לדו"ח אגרונום / הערכה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981817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מים וביוב (100 ₪/מ"ר,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כולל מע"מ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אגרות אלה,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מוטל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מע"מ כחוק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31358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נוספות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חח"י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רשות העתיקות וכד')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473575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אגרת מכון בקרה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פי תעריף מנהל התכנון, כפונקציה של שטח וגובה המבנה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583289"/>
                  </a:ext>
                </a:extLst>
              </a:tr>
              <a:tr h="172383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עמלת חברה עירונית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על עמלה זו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מוטל מע"מ, מעבר ל 50 מש"ח, שיעור העמלה ישתנה בהתאם להנחיות אגף התקציבים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38595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תקורות/העמסות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462914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22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עלות הקמה (עלויות ישירות +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38843"/>
                  </a:ext>
                </a:extLst>
              </a:tr>
              <a:tr h="445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(על סך עלויות ההקמה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והתקורות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30%-10%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רגילים, פרוגרמה "סגורה" </a:t>
                      </a:r>
                      <a:b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 פרוגרמה "לא סגורה"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106580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פרויקט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(price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210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4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22676" y="-84038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פרויקט</a:t>
            </a:r>
            <a:r>
              <a:rPr lang="en-US" dirty="0" smtClean="0"/>
              <a:t> xx </a:t>
            </a:r>
            <a:r>
              <a:rPr lang="he-IL" dirty="0" smtClean="0"/>
              <a:t>- אומדן מפורט לפי מ"ר</a:t>
            </a:r>
          </a:p>
          <a:p>
            <a:r>
              <a:rPr lang="he-IL" sz="1400" dirty="0" smtClean="0"/>
              <a:t>תבנית להצגת אומדנים לבניה חדשה (עלות למ"ר) - דוגמא מספרית</a:t>
            </a:r>
            <a:endParaRPr lang="he-IL" sz="1400" dirty="0"/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56951"/>
              </p:ext>
            </p:extLst>
          </p:nvPr>
        </p:nvGraphicFramePr>
        <p:xfrm>
          <a:off x="2411760" y="5729684"/>
          <a:ext cx="5588000" cy="906277"/>
        </p:xfrm>
        <a:graphic>
          <a:graphicData uri="http://schemas.openxmlformats.org/drawingml/2006/table">
            <a:tbl>
              <a:tblPr rtl="1"/>
              <a:tblGrid>
                <a:gridCol w="5588000">
                  <a:extLst>
                    <a:ext uri="{9D8B030D-6E8A-4147-A177-3AD203B41FA5}">
                      <a16:colId xmlns:a16="http://schemas.microsoft.com/office/drawing/2014/main" val="2926136604"/>
                    </a:ext>
                  </a:extLst>
                </a:gridCol>
              </a:tblGrid>
              <a:tr h="11355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האומדן אינו כולל 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9409"/>
                  </a:ext>
                </a:extLst>
              </a:tr>
              <a:tr h="11355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ריהוט והצטיידות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001158"/>
                  </a:ext>
                </a:extLst>
              </a:tr>
              <a:tr h="11355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כבילה וציוד קצה למחשוב ותקשורת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973580"/>
                  </a:ext>
                </a:extLst>
              </a:tr>
              <a:tr h="11355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601308"/>
                  </a:ext>
                </a:extLst>
              </a:tr>
              <a:tr h="182377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התייקרויות: </a:t>
                      </a:r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ויוחלט לשלם התייקרויות, הן יועמסו על עלויות הביצוע בהתאם למועדי התשלום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955638"/>
                  </a:ext>
                </a:extLst>
              </a:tr>
            </a:tbl>
          </a:graphicData>
        </a:graphic>
      </p:graphicFrame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117303"/>
              </p:ext>
            </p:extLst>
          </p:nvPr>
        </p:nvGraphicFramePr>
        <p:xfrm>
          <a:off x="107505" y="600965"/>
          <a:ext cx="8928991" cy="5136827"/>
        </p:xfrm>
        <a:graphic>
          <a:graphicData uri="http://schemas.openxmlformats.org/drawingml/2006/table">
            <a:tbl>
              <a:tblPr rtl="1"/>
              <a:tblGrid>
                <a:gridCol w="224756">
                  <a:extLst>
                    <a:ext uri="{9D8B030D-6E8A-4147-A177-3AD203B41FA5}">
                      <a16:colId xmlns:a16="http://schemas.microsoft.com/office/drawing/2014/main" val="1123301920"/>
                    </a:ext>
                  </a:extLst>
                </a:gridCol>
                <a:gridCol w="710030">
                  <a:extLst>
                    <a:ext uri="{9D8B030D-6E8A-4147-A177-3AD203B41FA5}">
                      <a16:colId xmlns:a16="http://schemas.microsoft.com/office/drawing/2014/main" val="1550155279"/>
                    </a:ext>
                  </a:extLst>
                </a:gridCol>
                <a:gridCol w="1758125">
                  <a:extLst>
                    <a:ext uri="{9D8B030D-6E8A-4147-A177-3AD203B41FA5}">
                      <a16:colId xmlns:a16="http://schemas.microsoft.com/office/drawing/2014/main" val="921451425"/>
                    </a:ext>
                  </a:extLst>
                </a:gridCol>
                <a:gridCol w="492219">
                  <a:extLst>
                    <a:ext uri="{9D8B030D-6E8A-4147-A177-3AD203B41FA5}">
                      <a16:colId xmlns:a16="http://schemas.microsoft.com/office/drawing/2014/main" val="4121369943"/>
                    </a:ext>
                  </a:extLst>
                </a:gridCol>
                <a:gridCol w="508984">
                  <a:extLst>
                    <a:ext uri="{9D8B030D-6E8A-4147-A177-3AD203B41FA5}">
                      <a16:colId xmlns:a16="http://schemas.microsoft.com/office/drawing/2014/main" val="3735967543"/>
                    </a:ext>
                  </a:extLst>
                </a:gridCol>
                <a:gridCol w="436978">
                  <a:extLst>
                    <a:ext uri="{9D8B030D-6E8A-4147-A177-3AD203B41FA5}">
                      <a16:colId xmlns:a16="http://schemas.microsoft.com/office/drawing/2014/main" val="3455798518"/>
                    </a:ext>
                  </a:extLst>
                </a:gridCol>
                <a:gridCol w="648066">
                  <a:extLst>
                    <a:ext uri="{9D8B030D-6E8A-4147-A177-3AD203B41FA5}">
                      <a16:colId xmlns:a16="http://schemas.microsoft.com/office/drawing/2014/main" val="3841908989"/>
                    </a:ext>
                  </a:extLst>
                </a:gridCol>
                <a:gridCol w="698373">
                  <a:extLst>
                    <a:ext uri="{9D8B030D-6E8A-4147-A177-3AD203B41FA5}">
                      <a16:colId xmlns:a16="http://schemas.microsoft.com/office/drawing/2014/main" val="212527790"/>
                    </a:ext>
                  </a:extLst>
                </a:gridCol>
                <a:gridCol w="684566">
                  <a:extLst>
                    <a:ext uri="{9D8B030D-6E8A-4147-A177-3AD203B41FA5}">
                      <a16:colId xmlns:a16="http://schemas.microsoft.com/office/drawing/2014/main" val="2562583769"/>
                    </a:ext>
                  </a:extLst>
                </a:gridCol>
                <a:gridCol w="2766894">
                  <a:extLst>
                    <a:ext uri="{9D8B030D-6E8A-4147-A177-3AD203B41FA5}">
                      <a16:colId xmlns:a16="http://schemas.microsoft.com/office/drawing/2014/main" val="3119290749"/>
                    </a:ext>
                  </a:extLst>
                </a:gridCol>
              </a:tblGrid>
              <a:tr h="45177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טווח אחוזים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כמות 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 ליח'</a:t>
                      </a:r>
                      <a:b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(₪, לא כולל מע"מ)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לא כולל מע"מ)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כולל מע"מ)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767454"/>
                  </a:ext>
                </a:extLst>
              </a:tr>
              <a:tr h="102261">
                <a:tc gridSpan="3"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ניתוח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230946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בניה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הריסות (מ"ר/קומפלט)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118,000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2981446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ראשוני (עלות בסיסי)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6,500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9,750,000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11,505,000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991701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קומה מפולשת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1,900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380,000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448,400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כ-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% 30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617057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מרפסות (קונזולית)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2,850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570,000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672,600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 - % 50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הצללה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213245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מחשוב ותקשורת 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1%-3%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214,000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214,000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252,520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עפ"י גורמי תקשורת (הערכה - מוסדות חינוך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בין 1-3%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475701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פיתוח (עלות בסיסי)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280,000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330,400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גגות פעילים 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747356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טיפול בעצים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118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 (במידה ויש) יופיע בסעיף אגרות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562834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מתקני חצר, הצללות וכד'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590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נכלל בעלות המ"ר פיתוח 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488814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תוספות וחריגים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טרנספורמציה/מיתוג (קומפלט)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850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850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1,003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(עילי/תת"ק, מס' שנאים וגודל) 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488976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מאגר מים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550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550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649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(עילי/תת"ק/בתוך המבנה, סוג חדר משאבות ונפח המאגר)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810444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תשתיות 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354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574301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ביטחון ואבטחה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118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216728"/>
                  </a:ext>
                </a:extLst>
              </a:tr>
              <a:tr h="17861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עלויות בניה ישירות (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cost)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11,296,400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13,329,752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641610"/>
                  </a:ext>
                </a:extLst>
              </a:tr>
              <a:tr h="55817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העמסות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8%-12%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1,129,640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1,332,975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 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 (לא באזור פשט הצפה, דרכי גישה נוחות, ללא דרישות מיוחדות/תנאים מיוחדים), היתר בניה</a:t>
                      </a:r>
                      <a:b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814233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ופיקוח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3%-4%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451,856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533,190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3525044"/>
                  </a:ext>
                </a:extLst>
              </a:tr>
              <a:tr h="22326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35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לפי כמות וערכיות העצים בקיזוז שתילה חלופית, בהתאם לדו"ח אגרונום / הערכה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6996015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מים וביוב (100 ₪/מ"ר, לא כולל מע"מ)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20,000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23,600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אגרות אלה,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מוטל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מע"מ כחוק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155348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נוספות (חח"י, רשות העתיקות וכד')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83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441535"/>
                  </a:ext>
                </a:extLst>
              </a:tr>
              <a:tr h="11163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אגרת מכון בקרה 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56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66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פי תעריף מנהל התכנון, כפונקציה של שטח וגובה המבנה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680908"/>
                  </a:ext>
                </a:extLst>
              </a:tr>
              <a:tr h="33490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עמלת חברה עירונית 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515,122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515,122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עמלה זו אינה כוללת אגרות מים וביוב, ו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מוטל עליה מע"מ.</a:t>
                      </a:r>
                      <a:b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מעבר ל 50 מש"ח, שיעור העמלה ישתנה בהתאם להנחיות אגף התקציבים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515647"/>
                  </a:ext>
                </a:extLst>
              </a:tr>
              <a:tr h="17861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תקורות/העמסות 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2,116,774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2,405,071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301095"/>
                  </a:ext>
                </a:extLst>
              </a:tr>
              <a:tr h="17861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22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עלות הקמה (עלויות ישירות + תקורות)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13,413,174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15,734,823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558921"/>
                  </a:ext>
                </a:extLst>
              </a:tr>
              <a:tr h="62068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(על סך עלויות ההקמה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והתקורות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30%-10%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2,011,976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2,360,224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רגילים, פרוגרמה "סגורה" </a:t>
                      </a:r>
                      <a:b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 פרוגרמה "לא סגורה"</a:t>
                      </a:r>
                    </a:p>
                  </a:txBody>
                  <a:tcPr marL="4175" marR="50102" marT="41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00303"/>
                  </a:ext>
                </a:extLst>
              </a:tr>
              <a:tr h="17861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24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פרויקט 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price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75" marR="50102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15,425,150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18,095,047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75" marR="4175" marT="4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63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75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067944" y="4767282"/>
            <a:ext cx="5047076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חשוב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                       יש למלא טבלה זו בגיליון האקסל המצורף, ניתן למצוא אותו גם באתר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ה"מיניסייט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" </a:t>
            </a:r>
          </a:p>
        </p:txBody>
      </p:sp>
      <p:graphicFrame>
        <p:nvGraphicFramePr>
          <p:cNvPr id="18" name="טבלה 17"/>
          <p:cNvGraphicFramePr>
            <a:graphicFrameLocks noGrp="1"/>
          </p:cNvGraphicFramePr>
          <p:nvPr>
            <p:extLst/>
          </p:nvPr>
        </p:nvGraphicFramePr>
        <p:xfrm>
          <a:off x="84106" y="378828"/>
          <a:ext cx="8980222" cy="3504094"/>
        </p:xfrm>
        <a:graphic>
          <a:graphicData uri="http://schemas.openxmlformats.org/drawingml/2006/table">
            <a:tbl>
              <a:tblPr rtl="1"/>
              <a:tblGrid>
                <a:gridCol w="252139">
                  <a:extLst>
                    <a:ext uri="{9D8B030D-6E8A-4147-A177-3AD203B41FA5}">
                      <a16:colId xmlns:a16="http://schemas.microsoft.com/office/drawing/2014/main" val="427640506"/>
                    </a:ext>
                  </a:extLst>
                </a:gridCol>
                <a:gridCol w="414661">
                  <a:extLst>
                    <a:ext uri="{9D8B030D-6E8A-4147-A177-3AD203B41FA5}">
                      <a16:colId xmlns:a16="http://schemas.microsoft.com/office/drawing/2014/main" val="107869400"/>
                    </a:ext>
                  </a:extLst>
                </a:gridCol>
                <a:gridCol w="275731">
                  <a:extLst>
                    <a:ext uri="{9D8B030D-6E8A-4147-A177-3AD203B41FA5}">
                      <a16:colId xmlns:a16="http://schemas.microsoft.com/office/drawing/2014/main" val="2071674065"/>
                    </a:ext>
                  </a:extLst>
                </a:gridCol>
                <a:gridCol w="376057">
                  <a:extLst>
                    <a:ext uri="{9D8B030D-6E8A-4147-A177-3AD203B41FA5}">
                      <a16:colId xmlns:a16="http://schemas.microsoft.com/office/drawing/2014/main" val="1475020777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1826870748"/>
                    </a:ext>
                  </a:extLst>
                </a:gridCol>
                <a:gridCol w="370726">
                  <a:extLst>
                    <a:ext uri="{9D8B030D-6E8A-4147-A177-3AD203B41FA5}">
                      <a16:colId xmlns:a16="http://schemas.microsoft.com/office/drawing/2014/main" val="3797085802"/>
                    </a:ext>
                  </a:extLst>
                </a:gridCol>
                <a:gridCol w="617504">
                  <a:extLst>
                    <a:ext uri="{9D8B030D-6E8A-4147-A177-3AD203B41FA5}">
                      <a16:colId xmlns:a16="http://schemas.microsoft.com/office/drawing/2014/main" val="4011175181"/>
                    </a:ext>
                  </a:extLst>
                </a:gridCol>
                <a:gridCol w="543051">
                  <a:extLst>
                    <a:ext uri="{9D8B030D-6E8A-4147-A177-3AD203B41FA5}">
                      <a16:colId xmlns:a16="http://schemas.microsoft.com/office/drawing/2014/main" val="280444888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231849878"/>
                    </a:ext>
                  </a:extLst>
                </a:gridCol>
                <a:gridCol w="464935">
                  <a:extLst>
                    <a:ext uri="{9D8B030D-6E8A-4147-A177-3AD203B41FA5}">
                      <a16:colId xmlns:a16="http://schemas.microsoft.com/office/drawing/2014/main" val="3908802131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3315165003"/>
                    </a:ext>
                  </a:extLst>
                </a:gridCol>
                <a:gridCol w="437639">
                  <a:extLst>
                    <a:ext uri="{9D8B030D-6E8A-4147-A177-3AD203B41FA5}">
                      <a16:colId xmlns:a16="http://schemas.microsoft.com/office/drawing/2014/main" val="541798397"/>
                    </a:ext>
                  </a:extLst>
                </a:gridCol>
                <a:gridCol w="417882">
                  <a:extLst>
                    <a:ext uri="{9D8B030D-6E8A-4147-A177-3AD203B41FA5}">
                      <a16:colId xmlns:a16="http://schemas.microsoft.com/office/drawing/2014/main" val="346139549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2929161463"/>
                    </a:ext>
                  </a:extLst>
                </a:gridCol>
                <a:gridCol w="451287">
                  <a:extLst>
                    <a:ext uri="{9D8B030D-6E8A-4147-A177-3AD203B41FA5}">
                      <a16:colId xmlns:a16="http://schemas.microsoft.com/office/drawing/2014/main" val="2754072334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2700330928"/>
                    </a:ext>
                  </a:extLst>
                </a:gridCol>
                <a:gridCol w="560470">
                  <a:extLst>
                    <a:ext uri="{9D8B030D-6E8A-4147-A177-3AD203B41FA5}">
                      <a16:colId xmlns:a16="http://schemas.microsoft.com/office/drawing/2014/main" val="695063692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332106366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2839316280"/>
                    </a:ext>
                  </a:extLst>
                </a:gridCol>
                <a:gridCol w="312057">
                  <a:extLst>
                    <a:ext uri="{9D8B030D-6E8A-4147-A177-3AD203B41FA5}">
                      <a16:colId xmlns:a16="http://schemas.microsoft.com/office/drawing/2014/main" val="284107921"/>
                    </a:ext>
                  </a:extLst>
                </a:gridCol>
              </a:tblGrid>
              <a:tr h="15439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8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ראשוני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לפרויקט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מאושר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אחרון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יתרה / פער בין תקציב מאושר להזמנות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עלויות על בסיס הזמנות/חשבונות סופיים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87472"/>
                  </a:ext>
                </a:extLst>
              </a:tr>
              <a:tr h="4168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ביצוע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ופיקוח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והיטלים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(עמלת חברה עירונית)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כוללת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אומדן ראשוני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מקורי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(עדכני)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בעת תוצאות מכרז קבלני / יתרת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בחשבון סופי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72814"/>
                  </a:ext>
                </a:extLst>
              </a:tr>
              <a:tr h="16983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19904"/>
                  </a:ext>
                </a:extLst>
              </a:tr>
              <a:tr h="347394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נוסחאות 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תקציב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E=N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בינוי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פיתוח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 H+G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הזמנות/חשבונות סופיים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=B-B/(1+B13)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=C-C/(1+P13)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=D-D/(1+Q13)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205122"/>
                  </a:ext>
                </a:extLst>
              </a:tr>
              <a:tr h="90289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ההזמנות/חשבונות הסופיים (%) מתוך התקציב המאושר האחרון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חלקי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מתקציב מאושר 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 עמודה 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במקרה שאין עדכון תקציב)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מאומדן</a:t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ראשוני להקמה - קרי, מסך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מתקציב מאושר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הפער שבין סך ההתקשרויות לבין תקציב מאושר אחרון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36127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  <a:endParaRPr lang="he-IL" sz="105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125629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באש"ח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44440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07376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הראשוני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(B14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ובתקציב              מאושר 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(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C14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09569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15616" y="5153000"/>
            <a:ext cx="703461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כתום)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אמדן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ראשוני לפרויקט - ממנו נגזר האומדן הראשוני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O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כחול)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C/D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תקצוב הפרויקט מקורי/מעודכן אחרון - ממנו נגזר יתר/פער תקציבי של ההזמנות עד כה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P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שחור) עמודה 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E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סך ההזמנות עד כה  - פירוט עלויות בפועל הנגזרות מסך ההזמנות עד כה (עמודות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G-N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3184758" y="5627539"/>
            <a:ext cx="11371596" cy="11849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המחירים כוללים מע"מ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במידה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שישנם פערים משמעותיים מהנדרש/מתוכנן, יש לצרף הסבר מפורט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לטבלה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זו יש להיעזר באומדן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לדוגמא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המצורף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כנספח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ברירת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המחדל לאחוז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הב.נ.מ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באומדן הראשוני כפי שנלקחה בחשבון הינה 15%. במידה והאחוז שונה, יש לעדכן את תא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B14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על מנת שהנוסחאות יעודכנו בהתאם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אגרות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והיטלים - אגרות מים וביוב, פיצוי נופי, רשות העתיקות, רשות המים,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כב"א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, חברת חשמל, מכון בקרה וכד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'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תקציב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מאושר מעודכן - בדו"ח מחצית יש לעדכן על פי תאריך תחילת עבודות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8680" y="4911452"/>
            <a:ext cx="945320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מקרא צבעים:</a:t>
            </a:r>
            <a:endParaRPr kumimoji="0" lang="he-IL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8707" y="5566269"/>
            <a:ext cx="1228212" cy="3039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 והסברים:</a:t>
            </a:r>
            <a:endParaRPr kumimoji="0" lang="he-IL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7809872" y="5063417"/>
            <a:ext cx="252000" cy="108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4220" y="4922097"/>
            <a:ext cx="3039104" cy="3039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אין צורך למלא/להזין - מחושב אוטומטית לפי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נוסחא</a:t>
            </a:r>
            <a:endParaRPr kumimoji="0" lang="he-IL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/>
          </p:nvPr>
        </p:nvGraphicFramePr>
        <p:xfrm>
          <a:off x="84101" y="3892768"/>
          <a:ext cx="8980227" cy="939261"/>
        </p:xfrm>
        <a:graphic>
          <a:graphicData uri="http://schemas.openxmlformats.org/drawingml/2006/table">
            <a:tbl>
              <a:tblPr rtl="1"/>
              <a:tblGrid>
                <a:gridCol w="256818">
                  <a:extLst>
                    <a:ext uri="{9D8B030D-6E8A-4147-A177-3AD203B41FA5}">
                      <a16:colId xmlns:a16="http://schemas.microsoft.com/office/drawing/2014/main" val="1100421924"/>
                    </a:ext>
                  </a:extLst>
                </a:gridCol>
                <a:gridCol w="420476">
                  <a:extLst>
                    <a:ext uri="{9D8B030D-6E8A-4147-A177-3AD203B41FA5}">
                      <a16:colId xmlns:a16="http://schemas.microsoft.com/office/drawing/2014/main" val="161913290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1686767952"/>
                    </a:ext>
                  </a:extLst>
                </a:gridCol>
                <a:gridCol w="372807">
                  <a:extLst>
                    <a:ext uri="{9D8B030D-6E8A-4147-A177-3AD203B41FA5}">
                      <a16:colId xmlns:a16="http://schemas.microsoft.com/office/drawing/2014/main" val="2347241334"/>
                    </a:ext>
                  </a:extLst>
                </a:gridCol>
                <a:gridCol w="444252">
                  <a:extLst>
                    <a:ext uri="{9D8B030D-6E8A-4147-A177-3AD203B41FA5}">
                      <a16:colId xmlns:a16="http://schemas.microsoft.com/office/drawing/2014/main" val="1032351990"/>
                    </a:ext>
                  </a:extLst>
                </a:gridCol>
                <a:gridCol w="387102">
                  <a:extLst>
                    <a:ext uri="{9D8B030D-6E8A-4147-A177-3AD203B41FA5}">
                      <a16:colId xmlns:a16="http://schemas.microsoft.com/office/drawing/2014/main" val="2324971951"/>
                    </a:ext>
                  </a:extLst>
                </a:gridCol>
                <a:gridCol w="605036">
                  <a:extLst>
                    <a:ext uri="{9D8B030D-6E8A-4147-A177-3AD203B41FA5}">
                      <a16:colId xmlns:a16="http://schemas.microsoft.com/office/drawing/2014/main" val="1953594685"/>
                    </a:ext>
                  </a:extLst>
                </a:gridCol>
                <a:gridCol w="543694">
                  <a:extLst>
                    <a:ext uri="{9D8B030D-6E8A-4147-A177-3AD203B41FA5}">
                      <a16:colId xmlns:a16="http://schemas.microsoft.com/office/drawing/2014/main" val="475412483"/>
                    </a:ext>
                  </a:extLst>
                </a:gridCol>
                <a:gridCol w="505594">
                  <a:extLst>
                    <a:ext uri="{9D8B030D-6E8A-4147-A177-3AD203B41FA5}">
                      <a16:colId xmlns:a16="http://schemas.microsoft.com/office/drawing/2014/main" val="1748693760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3833207159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935448553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1127708194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569361304"/>
                    </a:ext>
                  </a:extLst>
                </a:gridCol>
                <a:gridCol w="444252">
                  <a:extLst>
                    <a:ext uri="{9D8B030D-6E8A-4147-A177-3AD203B41FA5}">
                      <a16:colId xmlns:a16="http://schemas.microsoft.com/office/drawing/2014/main" val="1430876641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374009215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835078471"/>
                    </a:ext>
                  </a:extLst>
                </a:gridCol>
                <a:gridCol w="566936">
                  <a:extLst>
                    <a:ext uri="{9D8B030D-6E8A-4147-A177-3AD203B41FA5}">
                      <a16:colId xmlns:a16="http://schemas.microsoft.com/office/drawing/2014/main" val="856716896"/>
                    </a:ext>
                  </a:extLst>
                </a:gridCol>
                <a:gridCol w="585986">
                  <a:extLst>
                    <a:ext uri="{9D8B030D-6E8A-4147-A177-3AD203B41FA5}">
                      <a16:colId xmlns:a16="http://schemas.microsoft.com/office/drawing/2014/main" val="704515937"/>
                    </a:ext>
                  </a:extLst>
                </a:gridCol>
                <a:gridCol w="566936">
                  <a:extLst>
                    <a:ext uri="{9D8B030D-6E8A-4147-A177-3AD203B41FA5}">
                      <a16:colId xmlns:a16="http://schemas.microsoft.com/office/drawing/2014/main" val="3273411329"/>
                    </a:ext>
                  </a:extLst>
                </a:gridCol>
                <a:gridCol w="311660">
                  <a:extLst>
                    <a:ext uri="{9D8B030D-6E8A-4147-A177-3AD203B41FA5}">
                      <a16:colId xmlns:a16="http://schemas.microsoft.com/office/drawing/2014/main" val="2423929723"/>
                    </a:ext>
                  </a:extLst>
                </a:gridCol>
              </a:tblGrid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820595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סכום (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באש"ח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551137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978398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הראשוני (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B14)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497324"/>
                  </a:ext>
                </a:extLst>
              </a:tr>
            </a:tbl>
          </a:graphicData>
        </a:graphic>
      </p:graphicFrame>
      <p:sp>
        <p:nvSpPr>
          <p:cNvPr id="15" name="TextBox 14">
            <a:hlinkClick r:id="rId3"/>
          </p:cNvPr>
          <p:cNvSpPr txBox="1"/>
          <p:nvPr/>
        </p:nvSpPr>
        <p:spPr>
          <a:xfrm>
            <a:off x="3000983" y="4816918"/>
            <a:ext cx="1281120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קישור ל-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MiniSite</a:t>
            </a: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Blender"/>
              <a:ea typeface="+mn-ea"/>
              <a:cs typeface="Blend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6180" y="3131676"/>
            <a:ext cx="47667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יושלם  באבן דרך מספר 5 – דו"ח מחצית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86994" y="2932355"/>
            <a:ext cx="8980227" cy="94228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מלבן 4"/>
          <p:cNvSpPr/>
          <p:nvPr/>
        </p:nvSpPr>
        <p:spPr>
          <a:xfrm>
            <a:off x="98591" y="3872335"/>
            <a:ext cx="8289833" cy="939262"/>
          </a:xfrm>
          <a:prstGeom prst="rect">
            <a:avLst/>
          </a:prstGeom>
          <a:solidFill>
            <a:schemeClr val="bg1">
              <a:lumMod val="65000"/>
              <a:alpha val="52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TextBox 15"/>
          <p:cNvSpPr txBox="1"/>
          <p:nvPr/>
        </p:nvSpPr>
        <p:spPr>
          <a:xfrm>
            <a:off x="2190830" y="4004167"/>
            <a:ext cx="47667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יושלם באבן דרך מספר 6 – דו"ח אחרית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820472" y="3861048"/>
            <a:ext cx="243856" cy="950548"/>
          </a:xfrm>
          <a:prstGeom prst="rect">
            <a:avLst/>
          </a:prstGeom>
          <a:solidFill>
            <a:schemeClr val="bg1">
              <a:lumMod val="65000"/>
              <a:alpha val="54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מלבן 7"/>
          <p:cNvSpPr/>
          <p:nvPr/>
        </p:nvSpPr>
        <p:spPr>
          <a:xfrm>
            <a:off x="8388424" y="3874637"/>
            <a:ext cx="432048" cy="9573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3" name="כותרת 1"/>
          <p:cNvSpPr txBox="1">
            <a:spLocks/>
          </p:cNvSpPr>
          <p:nvPr/>
        </p:nvSpPr>
        <p:spPr>
          <a:xfrm>
            <a:off x="-112737" y="-155378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טבלת אומדנים/תקציבים - מסמך ייזום - פרויקט </a:t>
            </a:r>
            <a:r>
              <a:rPr lang="en-US" dirty="0" smtClean="0"/>
              <a:t> xx</a:t>
            </a:r>
            <a:endParaRPr lang="he-IL" dirty="0" smtClean="0"/>
          </a:p>
        </p:txBody>
      </p:sp>
    </p:spTree>
    <p:extLst>
      <p:ext uri="{BB962C8B-B14F-4D97-AF65-F5344CB8AC3E}">
        <p14:creationId xmlns:p14="http://schemas.microsoft.com/office/powerpoint/2010/main" val="174539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34355" y="116632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>
              <a:lnSpc>
                <a:spcPts val="3000"/>
              </a:lnSpc>
            </a:pPr>
            <a:r>
              <a:rPr lang="he-IL" dirty="0" smtClean="0"/>
              <a:t>טבלת אומדנים/תקציבים - מסמך ייזום </a:t>
            </a:r>
          </a:p>
          <a:p>
            <a:pPr>
              <a:lnSpc>
                <a:spcPts val="3000"/>
              </a:lnSpc>
            </a:pPr>
            <a:r>
              <a:rPr lang="he-IL" dirty="0" smtClean="0"/>
              <a:t>פרויקט</a:t>
            </a:r>
            <a:r>
              <a:rPr lang="en-US" dirty="0" smtClean="0"/>
              <a:t>xx </a:t>
            </a:r>
            <a:r>
              <a:rPr lang="he-IL" dirty="0" smtClean="0"/>
              <a:t> - דוגמא מספרית</a:t>
            </a: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526256"/>
              </p:ext>
            </p:extLst>
          </p:nvPr>
        </p:nvGraphicFramePr>
        <p:xfrm>
          <a:off x="95250" y="810146"/>
          <a:ext cx="8980227" cy="3869854"/>
        </p:xfrm>
        <a:graphic>
          <a:graphicData uri="http://schemas.openxmlformats.org/drawingml/2006/table">
            <a:tbl>
              <a:tblPr rtl="1"/>
              <a:tblGrid>
                <a:gridCol w="283318">
                  <a:extLst>
                    <a:ext uri="{9D8B030D-6E8A-4147-A177-3AD203B41FA5}">
                      <a16:colId xmlns:a16="http://schemas.microsoft.com/office/drawing/2014/main" val="427640506"/>
                    </a:ext>
                  </a:extLst>
                </a:gridCol>
                <a:gridCol w="239976">
                  <a:extLst>
                    <a:ext uri="{9D8B030D-6E8A-4147-A177-3AD203B41FA5}">
                      <a16:colId xmlns:a16="http://schemas.microsoft.com/office/drawing/2014/main" val="107869400"/>
                    </a:ext>
                  </a:extLst>
                </a:gridCol>
                <a:gridCol w="307816">
                  <a:extLst>
                    <a:ext uri="{9D8B030D-6E8A-4147-A177-3AD203B41FA5}">
                      <a16:colId xmlns:a16="http://schemas.microsoft.com/office/drawing/2014/main" val="2071674065"/>
                    </a:ext>
                  </a:extLst>
                </a:gridCol>
                <a:gridCol w="487479">
                  <a:extLst>
                    <a:ext uri="{9D8B030D-6E8A-4147-A177-3AD203B41FA5}">
                      <a16:colId xmlns:a16="http://schemas.microsoft.com/office/drawing/2014/main" val="1475020777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1826870748"/>
                    </a:ext>
                  </a:extLst>
                </a:gridCol>
                <a:gridCol w="496000">
                  <a:extLst>
                    <a:ext uri="{9D8B030D-6E8A-4147-A177-3AD203B41FA5}">
                      <a16:colId xmlns:a16="http://schemas.microsoft.com/office/drawing/2014/main" val="3797085802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4011175181"/>
                    </a:ext>
                  </a:extLst>
                </a:gridCol>
                <a:gridCol w="543052">
                  <a:extLst>
                    <a:ext uri="{9D8B030D-6E8A-4147-A177-3AD203B41FA5}">
                      <a16:colId xmlns:a16="http://schemas.microsoft.com/office/drawing/2014/main" val="280444888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231849878"/>
                    </a:ext>
                  </a:extLst>
                </a:gridCol>
                <a:gridCol w="464936">
                  <a:extLst>
                    <a:ext uri="{9D8B030D-6E8A-4147-A177-3AD203B41FA5}">
                      <a16:colId xmlns:a16="http://schemas.microsoft.com/office/drawing/2014/main" val="3908802131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3315165003"/>
                    </a:ext>
                  </a:extLst>
                </a:gridCol>
                <a:gridCol w="437640">
                  <a:extLst>
                    <a:ext uri="{9D8B030D-6E8A-4147-A177-3AD203B41FA5}">
                      <a16:colId xmlns:a16="http://schemas.microsoft.com/office/drawing/2014/main" val="541798397"/>
                    </a:ext>
                  </a:extLst>
                </a:gridCol>
                <a:gridCol w="417882">
                  <a:extLst>
                    <a:ext uri="{9D8B030D-6E8A-4147-A177-3AD203B41FA5}">
                      <a16:colId xmlns:a16="http://schemas.microsoft.com/office/drawing/2014/main" val="346139549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2929161463"/>
                    </a:ext>
                  </a:extLst>
                </a:gridCol>
                <a:gridCol w="451288">
                  <a:extLst>
                    <a:ext uri="{9D8B030D-6E8A-4147-A177-3AD203B41FA5}">
                      <a16:colId xmlns:a16="http://schemas.microsoft.com/office/drawing/2014/main" val="2754072334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2700330928"/>
                    </a:ext>
                  </a:extLst>
                </a:gridCol>
                <a:gridCol w="560470">
                  <a:extLst>
                    <a:ext uri="{9D8B030D-6E8A-4147-A177-3AD203B41FA5}">
                      <a16:colId xmlns:a16="http://schemas.microsoft.com/office/drawing/2014/main" val="695063692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332106366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2839316280"/>
                    </a:ext>
                  </a:extLst>
                </a:gridCol>
                <a:gridCol w="312057">
                  <a:extLst>
                    <a:ext uri="{9D8B030D-6E8A-4147-A177-3AD203B41FA5}">
                      <a16:colId xmlns:a16="http://schemas.microsoft.com/office/drawing/2014/main" val="284107921"/>
                    </a:ext>
                  </a:extLst>
                </a:gridCol>
              </a:tblGrid>
              <a:tr h="15439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ראשוני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לפרויקט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מאושר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אחרון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יתרה / פער בין תקציב מאושר להזמנות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עלויות על בסיס הזמנות/חשבונות סופיים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87472"/>
                  </a:ext>
                </a:extLst>
              </a:tr>
              <a:tr h="4168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ביצוע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ופיקוח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והיטלים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(עמלת חברה עירונית)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</a:t>
                      </a: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כוללת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אומדן ראשוני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מקורי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(עדכני)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בעת תוצאות מכרז קבלני / יתרת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בחשבון סופי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72814"/>
                  </a:ext>
                </a:extLst>
              </a:tr>
              <a:tr h="16983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19904"/>
                  </a:ext>
                </a:extLst>
              </a:tr>
              <a:tr h="347394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נוסחאות 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תקציב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E=N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בינוי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פיתוח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 H+G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הזמנות/חשבונות סופיים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=B-B/(1+B13)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=C-C/(1+P13)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=D-D/(1+Q13)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205122"/>
                  </a:ext>
                </a:extLst>
              </a:tr>
              <a:tr h="72952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ההזמנות/חשבונות הסופיים (%) מתוך התקציב המאושר האחרון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חלקי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מתקציב מאושר 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 עמודה 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במקרה שאין עדכון תקציב)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מאומדן</a:t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ראשוני להקמה - קרי, מסך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מתקציב מאושר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הפער שבין סך ההתקשרויות לבין תקציב מאושר אחרון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36127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01/05/2022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01/06/2022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125629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סכום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43,000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44,600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45,500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42,918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2,582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30,332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4,388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34,720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3,952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1,782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1,764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42,918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5,609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5,817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2,582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באש"ח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44440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94.33%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6.02%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70.67%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10.22%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80.90%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9.21%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4.15%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1.63%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4.11%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6.02%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107376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הראשוני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(B14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ובתקציב              מאושר 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(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C14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09569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9592" y="4399089"/>
            <a:ext cx="7034616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he-IL" sz="1000" b="1" dirty="0" smtClean="0">
                <a:solidFill>
                  <a:schemeClr val="accent3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100</a:t>
            </a:r>
            <a:r>
              <a:rPr lang="he-IL" sz="1000" b="1" dirty="0">
                <a:solidFill>
                  <a:schemeClr val="accent3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% (צבע </a:t>
            </a:r>
            <a:r>
              <a:rPr lang="he-IL" sz="1000" b="1" dirty="0" smtClean="0">
                <a:solidFill>
                  <a:schemeClr val="accent3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כתום</a:t>
            </a:r>
            <a:r>
              <a:rPr lang="he-IL" sz="1000" b="1" dirty="0">
                <a:solidFill>
                  <a:schemeClr val="accent3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) </a:t>
            </a:r>
            <a:r>
              <a:rPr lang="he-IL" sz="1000" b="1" dirty="0" smtClean="0">
                <a:solidFill>
                  <a:schemeClr val="accent3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עמודה</a:t>
            </a:r>
            <a:r>
              <a:rPr lang="en-US" sz="1000" b="1" dirty="0" smtClean="0">
                <a:solidFill>
                  <a:schemeClr val="accent3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B</a:t>
            </a:r>
            <a:r>
              <a:rPr lang="en-US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  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= </a:t>
            </a:r>
            <a:r>
              <a:rPr lang="he-IL" sz="1000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אמדן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1000" dirty="0">
                <a:latin typeface="David" panose="020E0502060401010101" pitchFamily="34" charset="-79"/>
                <a:cs typeface="David" panose="020E0502060401010101" pitchFamily="34" charset="-79"/>
              </a:rPr>
              <a:t>ראשוני לפרויקט - ממנו נגזר האומדן הראשוני (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עמודה </a:t>
            </a:r>
            <a:r>
              <a:rPr lang="en-US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O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he-IL" sz="1000" b="1" dirty="0" smtClean="0">
                <a:solidFill>
                  <a:srgbClr val="0066CC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100% (צבע כחול) עמודה</a:t>
            </a:r>
            <a:r>
              <a:rPr lang="en-US" sz="1000" b="1" dirty="0" smtClean="0">
                <a:solidFill>
                  <a:srgbClr val="0066CC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C/D</a:t>
            </a:r>
            <a:r>
              <a:rPr lang="en-US" sz="1000" dirty="0" smtClean="0">
                <a:solidFill>
                  <a:srgbClr val="0066CC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1000" dirty="0" smtClean="0">
                <a:solidFill>
                  <a:srgbClr val="0066CC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= תקצוב </a:t>
            </a:r>
            <a:r>
              <a:rPr lang="he-IL" sz="1000" dirty="0">
                <a:latin typeface="David" panose="020E0502060401010101" pitchFamily="34" charset="-79"/>
                <a:cs typeface="David" panose="020E0502060401010101" pitchFamily="34" charset="-79"/>
              </a:rPr>
              <a:t>הפרויקט מקורי/מעודכן אחרון - ממנו נגזר יתר/פער תקציבי של 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ההזמנות </a:t>
            </a:r>
            <a:r>
              <a:rPr lang="he-IL" sz="1000" dirty="0">
                <a:latin typeface="David" panose="020E0502060401010101" pitchFamily="34" charset="-79"/>
                <a:cs typeface="David" panose="020E0502060401010101" pitchFamily="34" charset="-79"/>
              </a:rPr>
              <a:t>עד כה (עמודה </a:t>
            </a:r>
            <a:r>
              <a:rPr lang="en-US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P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he-IL" sz="1000" b="1" dirty="0">
                <a:latin typeface="David" panose="020E0502060401010101" pitchFamily="34" charset="-79"/>
                <a:cs typeface="David" panose="020E0502060401010101" pitchFamily="34" charset="-79"/>
              </a:rPr>
              <a:t>100% (צבע שחור) עמודה </a:t>
            </a:r>
            <a:r>
              <a:rPr lang="en-US" sz="1000" b="1" dirty="0">
                <a:latin typeface="David" panose="020E0502060401010101" pitchFamily="34" charset="-79"/>
                <a:cs typeface="David" panose="020E0502060401010101" pitchFamily="34" charset="-79"/>
              </a:rPr>
              <a:t>E </a:t>
            </a:r>
            <a:r>
              <a:rPr lang="he-IL" sz="10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= סך </a:t>
            </a:r>
            <a:r>
              <a:rPr lang="he-IL" sz="1000" dirty="0">
                <a:latin typeface="David" panose="020E0502060401010101" pitchFamily="34" charset="-79"/>
                <a:cs typeface="David" panose="020E0502060401010101" pitchFamily="34" charset="-79"/>
              </a:rPr>
              <a:t>ההזמנות עד כה  - פירוט עלויות בפועל הנגזרות מסך ההזמנות עד כה (עמודות </a:t>
            </a:r>
            <a:r>
              <a:rPr lang="en-US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G-N</a:t>
            </a:r>
            <a:r>
              <a:rPr lang="he-IL" sz="1000" dirty="0" smtClean="0">
                <a:latin typeface="David" panose="020E0502060401010101" pitchFamily="34" charset="-79"/>
                <a:cs typeface="David" panose="020E0502060401010101" pitchFamily="34" charset="-79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420888" y="5157192"/>
            <a:ext cx="11371596" cy="17100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המחירים כוללים מע"מ</a:t>
            </a:r>
          </a:p>
          <a:p>
            <a:pPr marL="228600" indent="-228600">
              <a:lnSpc>
                <a:spcPct val="150000"/>
              </a:lnSpc>
              <a:buAutoNum type="arabicPeriod" startAt="2"/>
            </a:pP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במידה 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שישנם פערים משמעותיים מהנדרש/מתוכנן, יש לצרף הסבר מפורט</a:t>
            </a: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 startAt="2"/>
            </a:pP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לטבלה 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זו יש להיעזר באומדן </a:t>
            </a:r>
            <a:r>
              <a:rPr lang="he-IL" sz="1000" dirty="0">
                <a:latin typeface="David" panose="020E0502060401010101" pitchFamily="34" charset="-79"/>
                <a:cs typeface="David" panose="020E0502060401010101" pitchFamily="34" charset="-79"/>
              </a:rPr>
              <a:t>לדוגמא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המצורף </a:t>
            </a: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כנספח</a:t>
            </a:r>
          </a:p>
          <a:p>
            <a:pPr marL="228600" indent="-228600">
              <a:lnSpc>
                <a:spcPct val="150000"/>
              </a:lnSpc>
              <a:buAutoNum type="arabicPeriod" startAt="2"/>
            </a:pP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ברירת 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המחדל לאחוז </a:t>
            </a:r>
            <a:r>
              <a:rPr lang="he-IL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הב.נ.מ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באומדן הראשוני כפי שנלקחה בחשבון הינה 15%. במידה והאחוז שונה, יש לעדכן את תא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B14 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על מנת שהנוסחאות יעודכנו בהתאם</a:t>
            </a: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 startAt="2"/>
            </a:pP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אגרות 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והיטלים - אגרות מים וביוב, פיצוי נופי, רשות העתיקות, רשות המים, </a:t>
            </a:r>
            <a:r>
              <a:rPr lang="he-IL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כב"א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, חברת חשמל, מכון בקרה וכד</a:t>
            </a: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'</a:t>
            </a:r>
          </a:p>
          <a:p>
            <a:pPr marL="228600" indent="-228600">
              <a:lnSpc>
                <a:spcPct val="150000"/>
              </a:lnSpc>
              <a:buAutoNum type="arabicPeriod" startAt="2"/>
            </a:pPr>
            <a:r>
              <a:rPr lang="he-IL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תקציב </a:t>
            </a:r>
            <a:r>
              <a:rPr lang="he-IL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מאושר מעודכן - בדו"ח מחצית יש לעדכן על פי תאריך תחילת עבודות</a:t>
            </a:r>
          </a:p>
          <a:p>
            <a:pPr marL="228600" indent="-228600">
              <a:lnSpc>
                <a:spcPct val="150000"/>
              </a:lnSpc>
              <a:buAutoNum type="arabicPeriod" startAt="2"/>
            </a:pPr>
            <a:endParaRPr lang="he-IL" sz="1100" dirty="0">
              <a:solidFill>
                <a:schemeClr val="tx1">
                  <a:lumMod val="95000"/>
                  <a:lumOff val="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5158" y="4399089"/>
            <a:ext cx="1228212" cy="346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he-I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מקרא צבעים:</a:t>
            </a:r>
            <a:endParaRPr lang="he-IL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21443" y="5121873"/>
            <a:ext cx="1228212" cy="346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he-I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הערות והסברים:</a:t>
            </a:r>
            <a:endParaRPr lang="he-IL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8805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0985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ניהול סיכונים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96552" y="1187385"/>
            <a:ext cx="9505056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 הסיכונים יבוצע בהתאם למתודולוגיה לניהול פרויקטים</a:t>
            </a:r>
            <a:r>
              <a:rPr kumimoji="0" lang="he-IL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הנדסיים</a:t>
            </a:r>
            <a:r>
              <a:rPr kumimoji="0" lang="en-US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kumimoji="0" lang="en-US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בינוי ותשתית.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במסמך הייזום ינותחו הסיכונים בכלל היבטי הפרויקט ויוצגו בטבלה </a:t>
            </a:r>
            <a:r>
              <a:rPr lang="en-US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לרבות הפעולות הנדרשות לטיפול/שיכוך הסיכונים.</a:t>
            </a:r>
            <a:endParaRPr kumimoji="0" lang="he-IL" sz="20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baseline="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באבני הדרך הבאות יש לעדכן את טבלת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aseline="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הסיכונים כפי שהוצגה </a:t>
            </a:r>
            <a:r>
              <a:rPr lang="en-US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במסמך זה.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למפות ולנתח את הסיכונים נכון להיום, לבטל סיכונים </a:t>
            </a:r>
            <a:r>
              <a:rPr lang="en-US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לא רלוונטיים ולהעריך מחדש את הסיכונים הקיימים או סיכונים חדשים.</a:t>
            </a:r>
            <a:r>
              <a:rPr kumimoji="0" lang="he-IL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להציג את המשמעויות הנגזרות מהסיכונים ולהציג דרכי פתרון מוצעות.</a:t>
            </a:r>
            <a:endParaRPr kumimoji="0" lang="he-IL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1597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44624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הקדמה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124744"/>
            <a:ext cx="8504620" cy="28238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>
              <a:lnSpc>
                <a:spcPct val="150000"/>
              </a:lnSpc>
            </a:pP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באבן דרך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מס'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2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מוגש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דו"ח/מסמך "ייזום" 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המהווה נדבך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ראשון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שנכתב ע"י הגורם המבצע לאחר בדיקת ההיתכנות ו"העברת המקל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".</a:t>
            </a:r>
          </a:p>
          <a:p>
            <a:pPr lvl="1">
              <a:lnSpc>
                <a:spcPct val="150000"/>
              </a:lnSpc>
            </a:pP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התבנית שתוצג להלן מהווה בסיס לדו"חות הבאים: בחירת חלופה, הקפאת תצורה, מחצית, ואחרית שיוצגו לממונה העירוני בהתאם לאבני הדרך של המתודולוגיה העירונית לניהול פרויקטים.</a:t>
            </a:r>
          </a:p>
          <a:p>
            <a:pPr lvl="1">
              <a:lnSpc>
                <a:spcPct val="150000"/>
              </a:lnSpc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דו"ח/מסמך הייזום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יוצג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בדיון סטטוס ראשון בראשות הממונה עירוני.</a:t>
            </a:r>
            <a:endParaRPr lang="en-US" sz="2000" dirty="0">
              <a:solidFill>
                <a:srgbClr val="FF0000"/>
              </a:solidFill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387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87986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אזורי סיכון גנריים בפרויקטים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/>
          <a:srcRect l="25592" t="7660" r="5000" b="10233"/>
          <a:stretch/>
        </p:blipFill>
        <p:spPr>
          <a:xfrm>
            <a:off x="539552" y="832061"/>
            <a:ext cx="7947231" cy="528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/>
          <p:cNvSpPr txBox="1">
            <a:spLocks/>
          </p:cNvSpPr>
          <p:nvPr/>
        </p:nvSpPr>
        <p:spPr>
          <a:xfrm>
            <a:off x="2123728" y="79107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ניהול סיכונים - דוגמא</a:t>
            </a:r>
            <a:endParaRPr kumimoji="0" lang="he-IL" sz="32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7" name="טבלה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158598"/>
              </p:ext>
            </p:extLst>
          </p:nvPr>
        </p:nvGraphicFramePr>
        <p:xfrm>
          <a:off x="2730852" y="3789040"/>
          <a:ext cx="1390107" cy="1139370"/>
        </p:xfrm>
        <a:graphic>
          <a:graphicData uri="http://schemas.openxmlformats.org/drawingml/2006/table">
            <a:tbl>
              <a:tblPr rtl="1"/>
              <a:tblGrid>
                <a:gridCol w="296557">
                  <a:extLst>
                    <a:ext uri="{9D8B030D-6E8A-4147-A177-3AD203B41FA5}">
                      <a16:colId xmlns:a16="http://schemas.microsoft.com/office/drawing/2014/main" val="2330413633"/>
                    </a:ext>
                  </a:extLst>
                </a:gridCol>
                <a:gridCol w="1093550">
                  <a:extLst>
                    <a:ext uri="{9D8B030D-6E8A-4147-A177-3AD203B41FA5}">
                      <a16:colId xmlns:a16="http://schemas.microsoft.com/office/drawing/2014/main" val="45922270"/>
                    </a:ext>
                  </a:extLst>
                </a:gridCol>
              </a:tblGrid>
              <a:tr h="189895">
                <a:tc gridSpan="2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סבירות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7291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סבירות מאוד נמוכה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347649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יכול לקרות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4564698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 שיקרה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220724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די וודאי שיקרה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418191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כמעט בטוח שיקרה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4713499"/>
                  </a:ext>
                </a:extLst>
              </a:tr>
            </a:tbl>
          </a:graphicData>
        </a:graphic>
      </p:graphicFrame>
      <p:graphicFrame>
        <p:nvGraphicFramePr>
          <p:cNvPr id="8" name="טבלה 7"/>
          <p:cNvGraphicFramePr>
            <a:graphicFrameLocks noGrp="1"/>
          </p:cNvGraphicFramePr>
          <p:nvPr>
            <p:extLst/>
          </p:nvPr>
        </p:nvGraphicFramePr>
        <p:xfrm>
          <a:off x="1412573" y="3789040"/>
          <a:ext cx="1081467" cy="1139372"/>
        </p:xfrm>
        <a:graphic>
          <a:graphicData uri="http://schemas.openxmlformats.org/drawingml/2006/table">
            <a:tbl>
              <a:tblPr rtl="1"/>
              <a:tblGrid>
                <a:gridCol w="250669">
                  <a:extLst>
                    <a:ext uri="{9D8B030D-6E8A-4147-A177-3AD203B41FA5}">
                      <a16:colId xmlns:a16="http://schemas.microsoft.com/office/drawing/2014/main" val="1785563074"/>
                    </a:ext>
                  </a:extLst>
                </a:gridCol>
                <a:gridCol w="830798">
                  <a:extLst>
                    <a:ext uri="{9D8B030D-6E8A-4147-A177-3AD203B41FA5}">
                      <a16:colId xmlns:a16="http://schemas.microsoft.com/office/drawing/2014/main" val="2045893588"/>
                    </a:ext>
                  </a:extLst>
                </a:gridCol>
              </a:tblGrid>
              <a:tr h="175932">
                <a:tc gridSpan="2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השפעה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788241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מינורית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187699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קלה, נזק הפיך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9940715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נזק שיורי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450905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שיבוש בתהליך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945152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הפסקת תהליך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6500684"/>
                  </a:ext>
                </a:extLst>
              </a:tr>
            </a:tbl>
          </a:graphicData>
        </a:graphic>
      </p:graphicFrame>
      <p:graphicFrame>
        <p:nvGraphicFramePr>
          <p:cNvPr id="9" name="טבלה 8"/>
          <p:cNvGraphicFramePr>
            <a:graphicFrameLocks noGrp="1"/>
          </p:cNvGraphicFramePr>
          <p:nvPr>
            <p:extLst/>
          </p:nvPr>
        </p:nvGraphicFramePr>
        <p:xfrm>
          <a:off x="323528" y="3789040"/>
          <a:ext cx="996250" cy="1132320"/>
        </p:xfrm>
        <a:graphic>
          <a:graphicData uri="http://schemas.openxmlformats.org/drawingml/2006/table">
            <a:tbl>
              <a:tblPr rtl="1"/>
              <a:tblGrid>
                <a:gridCol w="212533">
                  <a:extLst>
                    <a:ext uri="{9D8B030D-6E8A-4147-A177-3AD203B41FA5}">
                      <a16:colId xmlns:a16="http://schemas.microsoft.com/office/drawing/2014/main" val="3080519069"/>
                    </a:ext>
                  </a:extLst>
                </a:gridCol>
                <a:gridCol w="783717">
                  <a:extLst>
                    <a:ext uri="{9D8B030D-6E8A-4147-A177-3AD203B41FA5}">
                      <a16:colId xmlns:a16="http://schemas.microsoft.com/office/drawing/2014/main" val="2800072497"/>
                    </a:ext>
                  </a:extLst>
                </a:gridCol>
              </a:tblGrid>
              <a:tr h="188720">
                <a:tc gridSpan="2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דרך פעולה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79383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הסלמה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854952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219564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מניעה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5364636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קבלה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679940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5487659"/>
                  </a:ext>
                </a:extLst>
              </a:tr>
            </a:tbl>
          </a:graphicData>
        </a:graphic>
      </p:graphicFrame>
      <p:pic>
        <p:nvPicPr>
          <p:cNvPr id="12" name="תמונה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50" t="34546" r="29273" b="42999"/>
          <a:stretch/>
        </p:blipFill>
        <p:spPr>
          <a:xfrm>
            <a:off x="1691681" y="5088801"/>
            <a:ext cx="2433597" cy="1287459"/>
          </a:xfrm>
          <a:prstGeom prst="rect">
            <a:avLst/>
          </a:prstGeom>
        </p:spPr>
      </p:pic>
      <p:graphicFrame>
        <p:nvGraphicFramePr>
          <p:cNvPr id="14" name="טבלה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268702"/>
              </p:ext>
            </p:extLst>
          </p:nvPr>
        </p:nvGraphicFramePr>
        <p:xfrm>
          <a:off x="466094" y="5122296"/>
          <a:ext cx="1081571" cy="1132315"/>
        </p:xfrm>
        <a:graphic>
          <a:graphicData uri="http://schemas.openxmlformats.org/drawingml/2006/table">
            <a:tbl>
              <a:tblPr rtl="1"/>
              <a:tblGrid>
                <a:gridCol w="1081571">
                  <a:extLst>
                    <a:ext uri="{9D8B030D-6E8A-4147-A177-3AD203B41FA5}">
                      <a16:colId xmlns:a16="http://schemas.microsoft.com/office/drawing/2014/main" val="2800072497"/>
                    </a:ext>
                  </a:extLst>
                </a:gridCol>
              </a:tblGrid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רמת הסיכון</a:t>
                      </a:r>
                      <a:endParaRPr lang="he-IL" sz="1200" b="1" i="0" u="none" strike="noStrike" dirty="0">
                        <a:solidFill>
                          <a:schemeClr val="bg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979383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קיים  0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854952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נמוך       1-4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219564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בינוני    </a:t>
                      </a:r>
                      <a:r>
                        <a:rPr lang="he-I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5-10 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364636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גבוה</a:t>
                      </a:r>
                      <a:r>
                        <a:rPr lang="he-I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    11-25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67994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08664" y="4921423"/>
            <a:ext cx="112723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שיטות טיפול:</a:t>
            </a: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335736"/>
              </p:ext>
            </p:extLst>
          </p:nvPr>
        </p:nvGraphicFramePr>
        <p:xfrm>
          <a:off x="4322261" y="3795366"/>
          <a:ext cx="4570219" cy="1104060"/>
        </p:xfrm>
        <a:graphic>
          <a:graphicData uri="http://schemas.openxmlformats.org/drawingml/2006/table">
            <a:tbl>
              <a:tblPr rtl="1" firstRow="1" firstCol="1" bandRow="1"/>
              <a:tblGrid>
                <a:gridCol w="391937">
                  <a:extLst>
                    <a:ext uri="{9D8B030D-6E8A-4147-A177-3AD203B41FA5}">
                      <a16:colId xmlns:a16="http://schemas.microsoft.com/office/drawing/2014/main" val="1910492071"/>
                    </a:ext>
                  </a:extLst>
                </a:gridCol>
                <a:gridCol w="4178282">
                  <a:extLst>
                    <a:ext uri="{9D8B030D-6E8A-4147-A177-3AD203B41FA5}">
                      <a16:colId xmlns:a16="http://schemas.microsoft.com/office/drawing/2014/main" val="1591260807"/>
                    </a:ext>
                  </a:extLst>
                </a:gridCol>
              </a:tblGrid>
              <a:tr h="60839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דירוג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תיאור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981963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סיכוי קלוש שיתרחש, מופיע (אולי) אחת (1) מתוך עשרה (10) פרויקטים </a:t>
                      </a:r>
                      <a:r>
                        <a:rPr lang="he-IL" sz="1000" dirty="0" smtClean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(~10</a:t>
                      </a: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810627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קרה כבר מספר פעמים בעבר, 2-3 מתוך עשרה (10) פרויקטים (~25%)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8592501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3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בדרך-כלל קורה בפרויקטים, 50:50 (~50%)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9869514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4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סיכוי גבוה להתרחשות, מתרחש מספר רב של פעמים (~75%)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240561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5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קורה והרבה, מרבית הסיכויים שיתרחש גם בפרויקט הזה (~90%)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8549235"/>
                  </a:ext>
                </a:extLst>
              </a:tr>
            </a:tbl>
          </a:graphicData>
        </a:graphic>
      </p:graphicFrame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964059"/>
              </p:ext>
            </p:extLst>
          </p:nvPr>
        </p:nvGraphicFramePr>
        <p:xfrm>
          <a:off x="4322260" y="5226622"/>
          <a:ext cx="4570219" cy="1038530"/>
        </p:xfrm>
        <a:graphic>
          <a:graphicData uri="http://schemas.openxmlformats.org/drawingml/2006/table">
            <a:tbl>
              <a:tblPr rtl="1" firstRow="1" firstCol="1" bandRow="1"/>
              <a:tblGrid>
                <a:gridCol w="410986">
                  <a:extLst>
                    <a:ext uri="{9D8B030D-6E8A-4147-A177-3AD203B41FA5}">
                      <a16:colId xmlns:a16="http://schemas.microsoft.com/office/drawing/2014/main" val="265654967"/>
                    </a:ext>
                  </a:extLst>
                </a:gridCol>
                <a:gridCol w="547886">
                  <a:extLst>
                    <a:ext uri="{9D8B030D-6E8A-4147-A177-3AD203B41FA5}">
                      <a16:colId xmlns:a16="http://schemas.microsoft.com/office/drawing/2014/main" val="2766328312"/>
                    </a:ext>
                  </a:extLst>
                </a:gridCol>
                <a:gridCol w="907554">
                  <a:extLst>
                    <a:ext uri="{9D8B030D-6E8A-4147-A177-3AD203B41FA5}">
                      <a16:colId xmlns:a16="http://schemas.microsoft.com/office/drawing/2014/main" val="3864444731"/>
                    </a:ext>
                  </a:extLst>
                </a:gridCol>
                <a:gridCol w="818333">
                  <a:extLst>
                    <a:ext uri="{9D8B030D-6E8A-4147-A177-3AD203B41FA5}">
                      <a16:colId xmlns:a16="http://schemas.microsoft.com/office/drawing/2014/main" val="1454044386"/>
                    </a:ext>
                  </a:extLst>
                </a:gridCol>
                <a:gridCol w="1885460">
                  <a:extLst>
                    <a:ext uri="{9D8B030D-6E8A-4147-A177-3AD203B41FA5}">
                      <a16:colId xmlns:a16="http://schemas.microsoft.com/office/drawing/2014/main" val="4212513511"/>
                    </a:ext>
                  </a:extLst>
                </a:gridCol>
              </a:tblGrid>
              <a:tr h="33929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Guttman Miryam" panose="02010301010101010101" pitchFamily="2" charset="-79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תיאור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תקציב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לוח זמנים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תכולה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599340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קל מאד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התייקרות זניחה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גלישה זניחה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שינויים זניחים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353843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קל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קטנה מ-5%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קטנה מ-5%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שינויים שאינם פוגעים בתפקוד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758965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3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בינוני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10%-5%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10%-5%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פגיעה בתפקוד ובהגדרות הפרוגרמה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8322512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4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גבוה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20%-10%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20%-10%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 משמעותי ביחס להגדרות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0448581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5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חמור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גדולה מ-20%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גדולה מ-20%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שינויים משמעותיים מאד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256593"/>
                  </a:ext>
                </a:extLst>
              </a:tr>
            </a:tbl>
          </a:graphicData>
        </a:graphic>
      </p:graphicFrame>
      <p:sp>
        <p:nvSpPr>
          <p:cNvPr id="21" name="מלבן 20"/>
          <p:cNvSpPr/>
          <p:nvPr/>
        </p:nvSpPr>
        <p:spPr>
          <a:xfrm>
            <a:off x="6300107" y="3487577"/>
            <a:ext cx="744114" cy="314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5943600" algn="r"/>
              </a:tabLst>
              <a:defRPr/>
            </a:pPr>
            <a:r>
              <a:rPr kumimoji="0" lang="he-IL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סבירויות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Calibri" panose="020F0502020204030204" pitchFamily="34" charset="0"/>
              <a:cs typeface="David" panose="020E0502060401010101" pitchFamily="34" charset="-79"/>
            </a:endParaRPr>
          </a:p>
        </p:txBody>
      </p:sp>
      <p:sp>
        <p:nvSpPr>
          <p:cNvPr id="22" name="מלבן 21"/>
          <p:cNvSpPr/>
          <p:nvPr/>
        </p:nvSpPr>
        <p:spPr>
          <a:xfrm>
            <a:off x="5386522" y="4942607"/>
            <a:ext cx="244169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עוצמת הנזק </a:t>
            </a:r>
            <a:r>
              <a:rPr kumimoji="0" lang="he-IL" sz="13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- </a:t>
            </a:r>
            <a:r>
              <a:rPr kumimoji="0" lang="he-IL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נדרש להגדרה כמותית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15" name="טבלה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833826"/>
              </p:ext>
            </p:extLst>
          </p:nvPr>
        </p:nvGraphicFramePr>
        <p:xfrm>
          <a:off x="239937" y="789285"/>
          <a:ext cx="8691457" cy="2630004"/>
        </p:xfrm>
        <a:graphic>
          <a:graphicData uri="http://schemas.openxmlformats.org/drawingml/2006/table">
            <a:tbl>
              <a:tblPr rtl="1"/>
              <a:tblGrid>
                <a:gridCol w="393697">
                  <a:extLst>
                    <a:ext uri="{9D8B030D-6E8A-4147-A177-3AD203B41FA5}">
                      <a16:colId xmlns:a16="http://schemas.microsoft.com/office/drawing/2014/main" val="2632817183"/>
                    </a:ext>
                  </a:extLst>
                </a:gridCol>
                <a:gridCol w="1811181">
                  <a:extLst>
                    <a:ext uri="{9D8B030D-6E8A-4147-A177-3AD203B41FA5}">
                      <a16:colId xmlns:a16="http://schemas.microsoft.com/office/drawing/2014/main" val="4124143016"/>
                    </a:ext>
                  </a:extLst>
                </a:gridCol>
                <a:gridCol w="503832">
                  <a:extLst>
                    <a:ext uri="{9D8B030D-6E8A-4147-A177-3AD203B41FA5}">
                      <a16:colId xmlns:a16="http://schemas.microsoft.com/office/drawing/2014/main" val="3140857555"/>
                    </a:ext>
                  </a:extLst>
                </a:gridCol>
                <a:gridCol w="438783">
                  <a:extLst>
                    <a:ext uri="{9D8B030D-6E8A-4147-A177-3AD203B41FA5}">
                      <a16:colId xmlns:a16="http://schemas.microsoft.com/office/drawing/2014/main" val="1562884905"/>
                    </a:ext>
                  </a:extLst>
                </a:gridCol>
                <a:gridCol w="547886">
                  <a:extLst>
                    <a:ext uri="{9D8B030D-6E8A-4147-A177-3AD203B41FA5}">
                      <a16:colId xmlns:a16="http://schemas.microsoft.com/office/drawing/2014/main" val="471814371"/>
                    </a:ext>
                  </a:extLst>
                </a:gridCol>
                <a:gridCol w="605036">
                  <a:extLst>
                    <a:ext uri="{9D8B030D-6E8A-4147-A177-3AD203B41FA5}">
                      <a16:colId xmlns:a16="http://schemas.microsoft.com/office/drawing/2014/main" val="199770693"/>
                    </a:ext>
                  </a:extLst>
                </a:gridCol>
                <a:gridCol w="2410539">
                  <a:extLst>
                    <a:ext uri="{9D8B030D-6E8A-4147-A177-3AD203B41FA5}">
                      <a16:colId xmlns:a16="http://schemas.microsoft.com/office/drawing/2014/main" val="4052701804"/>
                    </a:ext>
                  </a:extLst>
                </a:gridCol>
                <a:gridCol w="1031732">
                  <a:extLst>
                    <a:ext uri="{9D8B030D-6E8A-4147-A177-3AD203B41FA5}">
                      <a16:colId xmlns:a16="http://schemas.microsoft.com/office/drawing/2014/main" val="3057247668"/>
                    </a:ext>
                  </a:extLst>
                </a:gridCol>
                <a:gridCol w="948771">
                  <a:extLst>
                    <a:ext uri="{9D8B030D-6E8A-4147-A177-3AD203B41FA5}">
                      <a16:colId xmlns:a16="http://schemas.microsoft.com/office/drawing/2014/main" val="2260797824"/>
                    </a:ext>
                  </a:extLst>
                </a:gridCol>
              </a:tblGrid>
              <a:tr h="203340">
                <a:tc gridSpan="9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ניהול סיכונים</a:t>
                      </a: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187425"/>
                  </a:ext>
                </a:extLst>
              </a:tr>
              <a:tr h="40739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תאור</a:t>
                      </a:r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הסיכון       </a:t>
                      </a:r>
                      <a:endParaRPr lang="he-IL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לנסות להגיע לסיבת השורש)</a:t>
                      </a:r>
                      <a:endParaRPr lang="he-IL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סבירות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השפעה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רמת סיכון משוקלל</a:t>
                      </a:r>
                      <a:endParaRPr lang="he-IL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דרך</a:t>
                      </a:r>
                    </a:p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פעולה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תאור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הטיפול בסיכון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סיכון 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שיורי </a:t>
                      </a:r>
                      <a:endParaRPr lang="he-IL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t"/>
                      <a:r>
                        <a:rPr lang="he-IL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הסיכון </a:t>
                      </a:r>
                      <a:r>
                        <a:rPr lang="he-I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שנותר לאחר הפעלת פעולות הפחתה)</a:t>
                      </a:r>
                      <a:endParaRPr lang="he-IL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לטיפול עד תאריך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DD.MM.YY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16654"/>
                  </a:ext>
                </a:extLst>
              </a:tr>
              <a:tr h="174552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מועדי חשמול-טרם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התקבל אישור לביצוע חדר החשמל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מול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חח"י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קבלת סיוע עירוני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ממינהל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בת"ש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מיידי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9092939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 וחוסר בחומרי גלם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הזמנה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מיידית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של חומרי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גלם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442366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ריבוי עצים לשימור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הגנה והפעלת אגרונום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מתמשך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5027318"/>
                  </a:ext>
                </a:extLst>
              </a:tr>
              <a:tr h="127503">
                <a:tc>
                  <a:txBody>
                    <a:bodyPr/>
                    <a:lstStyle/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קידוחים וחפירות במהלך החורף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הפעלת משאבות/קידוחים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לאחר אירועי גשם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339088"/>
                  </a:ext>
                </a:extLst>
              </a:tr>
              <a:tr h="127503">
                <a:tc>
                  <a:txBody>
                    <a:bodyPr/>
                    <a:lstStyle/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עבודה בצמידות לפרויקט אחר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ביצוע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5417457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בעיית גישה לאתר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תנועתי ותכנון אלמנטים שיבוצעו באתר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מיידי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389545"/>
                  </a:ext>
                </a:extLst>
              </a:tr>
              <a:tr h="15810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בצ"מ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0 -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דרישת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תקציב נוספת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שיתוף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ייבדק בסיום השלד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172613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תחנת אוטובוס ומרכזיית מאור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וקבלת סיוע עירוני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ממינהל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בת"ש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6430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935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0985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סיכום וסוגיות</a:t>
            </a:r>
            <a:r>
              <a:rPr kumimoji="0" lang="he-IL" sz="32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לדיון/החלטות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553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116632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מטרת דו"ח/מסמך הייזום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124744"/>
            <a:ext cx="8504620" cy="23621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>
              <a:lnSpc>
                <a:spcPct val="150000"/>
              </a:lnSpc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מטרת הדו"ח/מסמך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להוות אשרור של מנהל הפרויקט לבדיקת ההיתכנות שבוצעה, עדכון בדיקת ההיתכנות במידה ומצא לנכון לעשות זאת וכן ניתוח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שיקולי הביצוע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בהתאם להיערכות הכללית לפרויקט.</a:t>
            </a:r>
          </a:p>
          <a:p>
            <a:pPr lvl="1">
              <a:lnSpc>
                <a:spcPct val="150000"/>
              </a:lnSpc>
            </a:pP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המסמך מהווה למעשה תכנית של מנהל הפרויקט לאופן שהוא נערך לנהל ולבצע את הפרויקט. </a:t>
            </a:r>
            <a:endParaRPr lang="en-US" sz="2000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439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כותרת 1"/>
          <p:cNvSpPr txBox="1">
            <a:spLocks/>
          </p:cNvSpPr>
          <p:nvPr/>
        </p:nvSpPr>
        <p:spPr>
          <a:xfrm>
            <a:off x="-468560" y="98876"/>
            <a:ext cx="979308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תהליך גנרי לניהול פרויקט בניה חדשה </a:t>
            </a:r>
            <a:r>
              <a:rPr lang="en-US" sz="2800" dirty="0" smtClean="0"/>
              <a:t>NC</a:t>
            </a:r>
            <a:r>
              <a:rPr lang="he-IL" sz="2800" dirty="0" smtClean="0"/>
              <a:t> - אבני דרך ושערים</a:t>
            </a:r>
            <a:endParaRPr lang="he-IL" sz="2800" dirty="0"/>
          </a:p>
        </p:txBody>
      </p:sp>
      <p:grpSp>
        <p:nvGrpSpPr>
          <p:cNvPr id="36" name="קבוצה 35"/>
          <p:cNvGrpSpPr/>
          <p:nvPr/>
        </p:nvGrpSpPr>
        <p:grpSpPr>
          <a:xfrm>
            <a:off x="2915816" y="980728"/>
            <a:ext cx="3304047" cy="5610057"/>
            <a:chOff x="5037730" y="974443"/>
            <a:chExt cx="3304047" cy="5610057"/>
          </a:xfrm>
        </p:grpSpPr>
        <p:grpSp>
          <p:nvGrpSpPr>
            <p:cNvPr id="37" name="קבוצה 36"/>
            <p:cNvGrpSpPr/>
            <p:nvPr/>
          </p:nvGrpSpPr>
          <p:grpSpPr>
            <a:xfrm>
              <a:off x="5037730" y="974443"/>
              <a:ext cx="3286441" cy="5610057"/>
              <a:chOff x="3014267" y="965691"/>
              <a:chExt cx="3286441" cy="5610057"/>
            </a:xfrm>
          </p:grpSpPr>
          <p:grpSp>
            <p:nvGrpSpPr>
              <p:cNvPr id="40" name="קבוצה 39"/>
              <p:cNvGrpSpPr/>
              <p:nvPr/>
            </p:nvGrpSpPr>
            <p:grpSpPr>
              <a:xfrm>
                <a:off x="3014267" y="965691"/>
                <a:ext cx="3286441" cy="5610057"/>
                <a:chOff x="3076552" y="1044732"/>
                <a:chExt cx="3286441" cy="5610057"/>
              </a:xfrm>
            </p:grpSpPr>
            <p:grpSp>
              <p:nvGrpSpPr>
                <p:cNvPr id="42" name="קבוצה 41"/>
                <p:cNvGrpSpPr/>
                <p:nvPr/>
              </p:nvGrpSpPr>
              <p:grpSpPr>
                <a:xfrm>
                  <a:off x="3076552" y="1044732"/>
                  <a:ext cx="3286441" cy="5610057"/>
                  <a:chOff x="4860032" y="1620673"/>
                  <a:chExt cx="3286441" cy="4970111"/>
                </a:xfrm>
              </p:grpSpPr>
              <p:sp>
                <p:nvSpPr>
                  <p:cNvPr id="44" name="צורה חופשית 43"/>
                  <p:cNvSpPr/>
                  <p:nvPr/>
                </p:nvSpPr>
                <p:spPr>
                  <a:xfrm>
                    <a:off x="4944028" y="2071651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45" name="צורה חופשית 44"/>
                  <p:cNvSpPr/>
                  <p:nvPr/>
                </p:nvSpPr>
                <p:spPr>
                  <a:xfrm>
                    <a:off x="4907224" y="571265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46" name="צורה חופשית 45"/>
                  <p:cNvSpPr/>
                  <p:nvPr/>
                </p:nvSpPr>
                <p:spPr>
                  <a:xfrm>
                    <a:off x="4907765" y="3493442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47" name="צורה חופשית 46"/>
                  <p:cNvSpPr/>
                  <p:nvPr/>
                </p:nvSpPr>
                <p:spPr>
                  <a:xfrm>
                    <a:off x="4907224" y="4520257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48" name="צורה חופשית 47"/>
                  <p:cNvSpPr/>
                  <p:nvPr/>
                </p:nvSpPr>
                <p:spPr>
                  <a:xfrm>
                    <a:off x="4901651" y="299941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49" name="תרשים זרימה: החלטה 48"/>
                  <p:cNvSpPr/>
                  <p:nvPr/>
                </p:nvSpPr>
                <p:spPr>
                  <a:xfrm>
                    <a:off x="4860032" y="1620673"/>
                    <a:ext cx="3286441" cy="837873"/>
                  </a:xfrm>
                  <a:prstGeom prst="flowChartDecision">
                    <a:avLst/>
                  </a:pr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50" name="מלבן 49"/>
                  <p:cNvSpPr/>
                  <p:nvPr/>
                </p:nvSpPr>
                <p:spPr>
                  <a:xfrm rot="840828">
                    <a:off x="6902305" y="4717437"/>
                    <a:ext cx="931665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תחילת ביצוע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1" name="צורה חופשית 50"/>
                  <p:cNvSpPr/>
                  <p:nvPr/>
                </p:nvSpPr>
                <p:spPr>
                  <a:xfrm>
                    <a:off x="4914847" y="4002516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52" name="צורה חופשית 51"/>
                  <p:cNvSpPr/>
                  <p:nvPr/>
                </p:nvSpPr>
                <p:spPr>
                  <a:xfrm>
                    <a:off x="4917097" y="5115089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he-IL"/>
                  </a:p>
                </p:txBody>
              </p:sp>
              <p:sp>
                <p:nvSpPr>
                  <p:cNvPr id="53" name="מלבן 52"/>
                  <p:cNvSpPr/>
                  <p:nvPr/>
                </p:nvSpPr>
                <p:spPr>
                  <a:xfrm rot="840828">
                    <a:off x="7228106" y="2325390"/>
                    <a:ext cx="654346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היתכנות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4" name="מלבן 53"/>
                  <p:cNvSpPr/>
                  <p:nvPr/>
                </p:nvSpPr>
                <p:spPr>
                  <a:xfrm rot="840828">
                    <a:off x="6935034" y="1905159"/>
                    <a:ext cx="922047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אישור הצורך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5" name="מלבן 54"/>
                  <p:cNvSpPr/>
                  <p:nvPr/>
                </p:nvSpPr>
                <p:spPr>
                  <a:xfrm rot="840828">
                    <a:off x="6906609" y="3235206"/>
                    <a:ext cx="95090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בחירת חלופה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6" name="מלבן 55"/>
                  <p:cNvSpPr/>
                  <p:nvPr/>
                </p:nvSpPr>
                <p:spPr>
                  <a:xfrm rot="840828">
                    <a:off x="6841765" y="3690803"/>
                    <a:ext cx="101502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הקפאת תצורה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7" name="מלבן 56"/>
                  <p:cNvSpPr/>
                  <p:nvPr/>
                </p:nvSpPr>
                <p:spPr>
                  <a:xfrm rot="840828">
                    <a:off x="6937910" y="4219081"/>
                    <a:ext cx="909224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דיון </a:t>
                    </a:r>
                    <a:r>
                      <a:rPr lang="he-IL" sz="1100" dirty="0" err="1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תגמירים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8" name="מלבן 57"/>
                  <p:cNvSpPr/>
                  <p:nvPr/>
                </p:nvSpPr>
                <p:spPr>
                  <a:xfrm rot="840828">
                    <a:off x="6861463" y="5301510"/>
                    <a:ext cx="958917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סיכום פרויקט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59" name="מלבן 58"/>
                  <p:cNvSpPr/>
                  <p:nvPr/>
                </p:nvSpPr>
                <p:spPr>
                  <a:xfrm rot="840828">
                    <a:off x="6908200" y="5893419"/>
                    <a:ext cx="90281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he-IL" sz="1100" dirty="0" smtClean="0">
                        <a:latin typeface="Blender" panose="02020003050405020304" pitchFamily="18" charset="-79"/>
                        <a:cs typeface="Blender" panose="02020003050405020304" pitchFamily="18" charset="-79"/>
                      </a:rPr>
                      <a:t>בדק ואחזקה</a:t>
                    </a:r>
                    <a:endParaRPr lang="he-IL" sz="1100" dirty="0">
                      <a:latin typeface="Blender" panose="02020003050405020304" pitchFamily="18" charset="-79"/>
                      <a:cs typeface="Blender" panose="02020003050405020304" pitchFamily="18" charset="-79"/>
                    </a:endParaRPr>
                  </a:p>
                </p:txBody>
              </p:sp>
              <p:pic>
                <p:nvPicPr>
                  <p:cNvPr id="60" name="תמונה 59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038" t="7565" r="37452" b="11676"/>
                  <a:stretch/>
                </p:blipFill>
                <p:spPr>
                  <a:xfrm>
                    <a:off x="6237377" y="1988841"/>
                    <a:ext cx="566871" cy="436704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3" name="תמונה 4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10" t="23325" r="37291" b="73669"/>
                <a:stretch/>
              </p:blipFill>
              <p:spPr>
                <a:xfrm>
                  <a:off x="4480324" y="2187467"/>
                  <a:ext cx="540000" cy="220651"/>
                </a:xfrm>
                <a:prstGeom prst="rect">
                  <a:avLst/>
                </a:prstGeom>
              </p:spPr>
            </p:pic>
          </p:grpSp>
          <p:pic>
            <p:nvPicPr>
              <p:cNvPr id="41" name="תמונה 40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038" t="17957" r="37452" b="75385"/>
              <a:stretch/>
            </p:blipFill>
            <p:spPr>
              <a:xfrm>
                <a:off x="4383843" y="1897288"/>
                <a:ext cx="562819" cy="360040"/>
              </a:xfrm>
              <a:prstGeom prst="rect">
                <a:avLst/>
              </a:prstGeom>
            </p:spPr>
          </p:pic>
        </p:grpSp>
        <p:sp>
          <p:nvSpPr>
            <p:cNvPr id="38" name="תרשים זרימה: החלטה 37"/>
            <p:cNvSpPr/>
            <p:nvPr/>
          </p:nvSpPr>
          <p:spPr>
            <a:xfrm>
              <a:off x="5055336" y="1979187"/>
              <a:ext cx="3286441" cy="945757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39" name="מלבן 38"/>
            <p:cNvSpPr/>
            <p:nvPr/>
          </p:nvSpPr>
          <p:spPr>
            <a:xfrm rot="840828">
              <a:off x="7365980" y="2300303"/>
              <a:ext cx="45076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he-IL" sz="1100" dirty="0" smtClean="0">
                  <a:latin typeface="Blender" panose="02020003050405020304" pitchFamily="18" charset="-79"/>
                  <a:cs typeface="Blender" panose="02020003050405020304" pitchFamily="18" charset="-79"/>
                </a:rPr>
                <a:t>ייזום</a:t>
              </a:r>
              <a:endParaRPr lang="he-IL" sz="1100" dirty="0"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659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כותרת 1"/>
          <p:cNvSpPr txBox="1">
            <a:spLocks/>
          </p:cNvSpPr>
          <p:nvPr/>
        </p:nvSpPr>
        <p:spPr>
          <a:xfrm>
            <a:off x="-324545" y="93911"/>
            <a:ext cx="979308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דרך מס' 2 - דו"ח/מסמך ייזום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1013778" y="620688"/>
            <a:ext cx="2550110" cy="144016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אליפסה 36"/>
          <p:cNvSpPr/>
          <p:nvPr/>
        </p:nvSpPr>
        <p:spPr>
          <a:xfrm>
            <a:off x="8272220" y="2269792"/>
            <a:ext cx="267873" cy="288032"/>
          </a:xfrm>
          <a:prstGeom prst="ellipse">
            <a:avLst/>
          </a:prstGeom>
          <a:solidFill>
            <a:srgbClr val="FFC000">
              <a:alpha val="59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41692" y="2230380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2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42" name="תמונה 41"/>
          <p:cNvPicPr>
            <a:picLocks noChangeAspect="1"/>
          </p:cNvPicPr>
          <p:nvPr/>
        </p:nvPicPr>
        <p:blipFill rotWithShape="1">
          <a:blip r:embed="rId2"/>
          <a:srcRect l="-1" t="23315" r="5595" b="48056"/>
          <a:stretch/>
        </p:blipFill>
        <p:spPr>
          <a:xfrm>
            <a:off x="684666" y="1084198"/>
            <a:ext cx="3394927" cy="4537980"/>
          </a:xfrm>
          <a:prstGeom prst="rect">
            <a:avLst/>
          </a:prstGeom>
        </p:spPr>
      </p:pic>
      <p:sp>
        <p:nvSpPr>
          <p:cNvPr id="34" name="מלבן 33"/>
          <p:cNvSpPr/>
          <p:nvPr/>
        </p:nvSpPr>
        <p:spPr>
          <a:xfrm>
            <a:off x="690819" y="838667"/>
            <a:ext cx="3038729" cy="1266575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641985" y="3796129"/>
            <a:ext cx="3143507" cy="1944216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" name="קבוצה 3"/>
          <p:cNvGrpSpPr/>
          <p:nvPr/>
        </p:nvGrpSpPr>
        <p:grpSpPr>
          <a:xfrm>
            <a:off x="5037730" y="974443"/>
            <a:ext cx="3286441" cy="5610057"/>
            <a:chOff x="3014267" y="965691"/>
            <a:chExt cx="3286441" cy="5610057"/>
          </a:xfrm>
        </p:grpSpPr>
        <p:grpSp>
          <p:nvGrpSpPr>
            <p:cNvPr id="3" name="קבוצה 2"/>
            <p:cNvGrpSpPr/>
            <p:nvPr/>
          </p:nvGrpSpPr>
          <p:grpSpPr>
            <a:xfrm>
              <a:off x="3014267" y="965691"/>
              <a:ext cx="3286441" cy="5610057"/>
              <a:chOff x="3076552" y="1044732"/>
              <a:chExt cx="3286441" cy="5610057"/>
            </a:xfrm>
          </p:grpSpPr>
          <p:grpSp>
            <p:nvGrpSpPr>
              <p:cNvPr id="7" name="קבוצה 6"/>
              <p:cNvGrpSpPr/>
              <p:nvPr/>
            </p:nvGrpSpPr>
            <p:grpSpPr>
              <a:xfrm>
                <a:off x="3076552" y="1044732"/>
                <a:ext cx="3286441" cy="5610057"/>
                <a:chOff x="4860032" y="1620673"/>
                <a:chExt cx="3286441" cy="4970111"/>
              </a:xfrm>
            </p:grpSpPr>
            <p:sp>
              <p:nvSpPr>
                <p:cNvPr id="8" name="צורה חופשית 7"/>
                <p:cNvSpPr/>
                <p:nvPr/>
              </p:nvSpPr>
              <p:spPr>
                <a:xfrm>
                  <a:off x="4898702" y="2050048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צורה חופשית 8"/>
                <p:cNvSpPr/>
                <p:nvPr/>
              </p:nvSpPr>
              <p:spPr>
                <a:xfrm>
                  <a:off x="4919416" y="5712654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צורה חופשית 9"/>
                <p:cNvSpPr/>
                <p:nvPr/>
              </p:nvSpPr>
              <p:spPr>
                <a:xfrm>
                  <a:off x="4907765" y="3471840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צורה חופשית 10"/>
                <p:cNvSpPr/>
                <p:nvPr/>
              </p:nvSpPr>
              <p:spPr>
                <a:xfrm>
                  <a:off x="4919416" y="4520257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צורה חופשית 11"/>
                <p:cNvSpPr/>
                <p:nvPr/>
              </p:nvSpPr>
              <p:spPr>
                <a:xfrm>
                  <a:off x="4901651" y="2999414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תרשים זרימה: החלטה 14"/>
                <p:cNvSpPr/>
                <p:nvPr/>
              </p:nvSpPr>
              <p:spPr>
                <a:xfrm>
                  <a:off x="4860032" y="1620673"/>
                  <a:ext cx="3286441" cy="837873"/>
                </a:xfrm>
                <a:prstGeom prst="flowChartDecision">
                  <a:avLst/>
                </a:pr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מלבן 15"/>
                <p:cNvSpPr/>
                <p:nvPr/>
              </p:nvSpPr>
              <p:spPr>
                <a:xfrm rot="840828">
                  <a:off x="6914497" y="4717437"/>
                  <a:ext cx="931665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תחילת ביצוע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18" name="צורה חופשית 17"/>
                <p:cNvSpPr/>
                <p:nvPr/>
              </p:nvSpPr>
              <p:spPr>
                <a:xfrm>
                  <a:off x="4902655" y="3970112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צורה חופשית 18"/>
                <p:cNvSpPr/>
                <p:nvPr/>
              </p:nvSpPr>
              <p:spPr>
                <a:xfrm>
                  <a:off x="4929289" y="5071883"/>
                  <a:ext cx="3194690" cy="878130"/>
                </a:xfrm>
                <a:custGeom>
                  <a:avLst/>
                  <a:gdLst>
                    <a:gd name="connsiteX0" fmla="*/ 0 w 3009900"/>
                    <a:gd name="connsiteY0" fmla="*/ 312420 h 788670"/>
                    <a:gd name="connsiteX1" fmla="*/ 1253490 w 3009900"/>
                    <a:gd name="connsiteY1" fmla="*/ 0 h 788670"/>
                    <a:gd name="connsiteX2" fmla="*/ 1257300 w 3009900"/>
                    <a:gd name="connsiteY2" fmla="*/ 323850 h 788670"/>
                    <a:gd name="connsiteX3" fmla="*/ 1322070 w 3009900"/>
                    <a:gd name="connsiteY3" fmla="*/ 377190 h 788670"/>
                    <a:gd name="connsiteX4" fmla="*/ 1409700 w 3009900"/>
                    <a:gd name="connsiteY4" fmla="*/ 407670 h 788670"/>
                    <a:gd name="connsiteX5" fmla="*/ 1485900 w 3009900"/>
                    <a:gd name="connsiteY5" fmla="*/ 422910 h 788670"/>
                    <a:gd name="connsiteX6" fmla="*/ 1569720 w 3009900"/>
                    <a:gd name="connsiteY6" fmla="*/ 419100 h 788670"/>
                    <a:gd name="connsiteX7" fmla="*/ 1680210 w 3009900"/>
                    <a:gd name="connsiteY7" fmla="*/ 388620 h 788670"/>
                    <a:gd name="connsiteX8" fmla="*/ 1771650 w 3009900"/>
                    <a:gd name="connsiteY8" fmla="*/ 297180 h 788670"/>
                    <a:gd name="connsiteX9" fmla="*/ 1767840 w 3009900"/>
                    <a:gd name="connsiteY9" fmla="*/ 11430 h 788670"/>
                    <a:gd name="connsiteX10" fmla="*/ 3002280 w 3009900"/>
                    <a:gd name="connsiteY10" fmla="*/ 312420 h 788670"/>
                    <a:gd name="connsiteX11" fmla="*/ 3009900 w 3009900"/>
                    <a:gd name="connsiteY11" fmla="*/ 354330 h 788670"/>
                    <a:gd name="connsiteX12" fmla="*/ 2857500 w 3009900"/>
                    <a:gd name="connsiteY12" fmla="*/ 396240 h 788670"/>
                    <a:gd name="connsiteX13" fmla="*/ 1524000 w 3009900"/>
                    <a:gd name="connsiteY13" fmla="*/ 788670 h 788670"/>
                    <a:gd name="connsiteX14" fmla="*/ 7620 w 3009900"/>
                    <a:gd name="connsiteY14" fmla="*/ 365760 h 788670"/>
                    <a:gd name="connsiteX15" fmla="*/ 0 w 3009900"/>
                    <a:gd name="connsiteY15" fmla="*/ 312420 h 78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900" h="788670">
                      <a:moveTo>
                        <a:pt x="0" y="312420"/>
                      </a:moveTo>
                      <a:lnTo>
                        <a:pt x="1253490" y="0"/>
                      </a:lnTo>
                      <a:lnTo>
                        <a:pt x="1257300" y="323850"/>
                      </a:lnTo>
                      <a:lnTo>
                        <a:pt x="1322070" y="377190"/>
                      </a:lnTo>
                      <a:lnTo>
                        <a:pt x="1409700" y="407670"/>
                      </a:lnTo>
                      <a:lnTo>
                        <a:pt x="1485900" y="422910"/>
                      </a:lnTo>
                      <a:lnTo>
                        <a:pt x="1569720" y="419100"/>
                      </a:lnTo>
                      <a:lnTo>
                        <a:pt x="1680210" y="388620"/>
                      </a:lnTo>
                      <a:lnTo>
                        <a:pt x="1771650" y="297180"/>
                      </a:lnTo>
                      <a:lnTo>
                        <a:pt x="1767840" y="11430"/>
                      </a:lnTo>
                      <a:lnTo>
                        <a:pt x="3002280" y="312420"/>
                      </a:lnTo>
                      <a:lnTo>
                        <a:pt x="3009900" y="354330"/>
                      </a:lnTo>
                      <a:lnTo>
                        <a:pt x="2857500" y="396240"/>
                      </a:lnTo>
                      <a:lnTo>
                        <a:pt x="1524000" y="788670"/>
                      </a:lnTo>
                      <a:lnTo>
                        <a:pt x="7620" y="365760"/>
                      </a:lnTo>
                      <a:lnTo>
                        <a:pt x="0" y="3124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37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he-I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מלבן 19"/>
                <p:cNvSpPr/>
                <p:nvPr/>
              </p:nvSpPr>
              <p:spPr>
                <a:xfrm rot="840828">
                  <a:off x="7182780" y="2303788"/>
                  <a:ext cx="654346" cy="2317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75000"/>
                        </a:prstClr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היתכנות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21" name="מלבן 20"/>
                <p:cNvSpPr/>
                <p:nvPr/>
              </p:nvSpPr>
              <p:spPr>
                <a:xfrm rot="840828">
                  <a:off x="6935034" y="1905159"/>
                  <a:ext cx="922047" cy="2317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75000"/>
                        </a:prstClr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אישור הצורך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75000"/>
                      </a:prstClr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22" name="מלבן 21"/>
                <p:cNvSpPr/>
                <p:nvPr/>
              </p:nvSpPr>
              <p:spPr>
                <a:xfrm rot="840828">
                  <a:off x="6906609" y="3235206"/>
                  <a:ext cx="950902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בחירת חלופה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23" name="מלבן 22"/>
                <p:cNvSpPr/>
                <p:nvPr/>
              </p:nvSpPr>
              <p:spPr>
                <a:xfrm rot="840828">
                  <a:off x="6841765" y="3669201"/>
                  <a:ext cx="1015022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הקפאת תצורה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24" name="מלבן 23"/>
                <p:cNvSpPr/>
                <p:nvPr/>
              </p:nvSpPr>
              <p:spPr>
                <a:xfrm rot="840828">
                  <a:off x="6925718" y="4186677"/>
                  <a:ext cx="909224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דיון </a:t>
                  </a:r>
                  <a:r>
                    <a:rPr kumimoji="0" lang="he-IL" sz="11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תגמירים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26" name="מלבן 25"/>
                <p:cNvSpPr/>
                <p:nvPr/>
              </p:nvSpPr>
              <p:spPr>
                <a:xfrm rot="840828">
                  <a:off x="6873655" y="5258305"/>
                  <a:ext cx="958917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סיכום פרויקט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sp>
              <p:nvSpPr>
                <p:cNvPr id="27" name="מלבן 26"/>
                <p:cNvSpPr/>
                <p:nvPr/>
              </p:nvSpPr>
              <p:spPr>
                <a:xfrm rot="840828">
                  <a:off x="6920392" y="5893419"/>
                  <a:ext cx="902811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he-IL" sz="11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rPr>
                    <a:t>בדק ואחזקה</a:t>
                  </a:r>
                  <a:endParaRPr kumimoji="0" lang="he-IL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lender" panose="02020003050405020304" pitchFamily="18" charset="-79"/>
                    <a:ea typeface="+mn-ea"/>
                    <a:cs typeface="Blender" panose="02020003050405020304" pitchFamily="18" charset="-79"/>
                  </a:endParaRPr>
                </a:p>
              </p:txBody>
            </p:sp>
            <p:pic>
              <p:nvPicPr>
                <p:cNvPr id="28" name="תמונה 2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038" t="7565" r="37452" b="11676"/>
                <a:stretch/>
              </p:blipFill>
              <p:spPr>
                <a:xfrm>
                  <a:off x="6237377" y="1988841"/>
                  <a:ext cx="566871" cy="4367042"/>
                </a:xfrm>
                <a:prstGeom prst="rect">
                  <a:avLst/>
                </a:prstGeom>
              </p:spPr>
            </p:pic>
          </p:grpSp>
          <p:pic>
            <p:nvPicPr>
              <p:cNvPr id="41" name="תמונה 4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10" t="23325" r="37291" b="73669"/>
              <a:stretch/>
            </p:blipFill>
            <p:spPr>
              <a:xfrm>
                <a:off x="4480324" y="2187467"/>
                <a:ext cx="540000" cy="220651"/>
              </a:xfrm>
              <a:prstGeom prst="rect">
                <a:avLst/>
              </a:prstGeom>
            </p:spPr>
          </p:pic>
        </p:grpSp>
        <p:pic>
          <p:nvPicPr>
            <p:cNvPr id="33" name="תמונה 3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38" t="17957" r="37452" b="75385"/>
            <a:stretch/>
          </p:blipFill>
          <p:spPr>
            <a:xfrm>
              <a:off x="4383843" y="1897288"/>
              <a:ext cx="562819" cy="360040"/>
            </a:xfrm>
            <a:prstGeom prst="rect">
              <a:avLst/>
            </a:prstGeom>
          </p:spPr>
        </p:pic>
      </p:grpSp>
      <p:sp>
        <p:nvSpPr>
          <p:cNvPr id="35" name="מלבן 34"/>
          <p:cNvSpPr/>
          <p:nvPr/>
        </p:nvSpPr>
        <p:spPr>
          <a:xfrm>
            <a:off x="5009826" y="2657340"/>
            <a:ext cx="3305368" cy="3942039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צורה חופשית 29"/>
          <p:cNvSpPr/>
          <p:nvPr/>
        </p:nvSpPr>
        <p:spPr>
          <a:xfrm>
            <a:off x="5089117" y="1989767"/>
            <a:ext cx="3183666" cy="1024423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rgbClr val="F4CD6C">
              <a:alpha val="58824"/>
            </a:srgbClr>
          </a:solidFill>
          <a:ln w="9525">
            <a:solidFill>
              <a:srgbClr val="2053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מלבן 35"/>
          <p:cNvSpPr/>
          <p:nvPr/>
        </p:nvSpPr>
        <p:spPr>
          <a:xfrm rot="1032194">
            <a:off x="7412320" y="2208941"/>
            <a:ext cx="5116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יזום</a:t>
            </a:r>
            <a:endParaRPr kumimoji="0" lang="he-I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027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341510" y="1124744"/>
            <a:ext cx="9440724" cy="23621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מהות הפרויקט (גן ילדים, בית ספר, מרכז קהילתי וכד')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 הפרויקט - פונקציות עיקריות כגון: מספר כיתות, אולם ספורט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וכד'.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יעד לאכלוס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מסגרת תקציבית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מאושרת</a:t>
            </a:r>
            <a:endParaRPr kumimoji="0" lang="he-IL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755576" y="81120"/>
            <a:ext cx="7246553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ת.ז. - תכולה ויעדי לו"ז ותקציב של הפרויקט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611560" y="5445224"/>
            <a:ext cx="7992888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יש לתאר בתמציתיות, פירוט והרחבה פורט בהמשך הדו"ח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9734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619672" y="85217"/>
            <a:ext cx="564395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סטטוס הפרויקט ומה בוצע עד כה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1052736"/>
            <a:ext cx="8504620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>
              <a:lnSpc>
                <a:spcPct val="150000"/>
              </a:lnSpc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לציין:</a:t>
            </a:r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שלב ואבן דרך נכון להצגת הדו"ח עפ"י המתודולוגיה.</a:t>
            </a:r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פעילויות עיקריות שבוצעו עד כה, כגון מדידה, ביקורים בשטח, בחינת תשתיות קיימות, סקר עצים מוקדם וכד'.</a:t>
            </a:r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פגישות מרכזיות שהתקיימו עם בעלי עניין.</a:t>
            </a:r>
          </a:p>
          <a:p>
            <a:pPr lvl="1">
              <a:lnSpc>
                <a:spcPct val="150000"/>
              </a:lnSpc>
            </a:pPr>
            <a:endParaRPr lang="he-IL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355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89998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נתוני פרויקט ורקע כללי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603884" y="1124744"/>
            <a:ext cx="8504620" cy="28238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רקע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כללי על הפרויקט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לוח איכון (בעלי תפקידים) 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מלא *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צוות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הניהול והתכנון.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תצ"א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+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סביבה.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הפרויקט (פונקציות עיקריות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).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שטחים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כללי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(נתוני מגרש ובינוי קיים לסוגיו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,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פיתוח).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endParaRPr lang="en-US" sz="2000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611560" y="5445224"/>
            <a:ext cx="7992888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* 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אם בשלב זה, לא נבחרו כל היועצים והמתכננים ולא ניתן לציין מיהו היועץ/המתכנן הספציפי, </a:t>
            </a:r>
            <a:r>
              <a:rPr lang="en-US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en-US" sz="1600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          יש לציין את תחום התפקיד (יועץ/מתכנן) הנדרש ולהשלים את הפרטים בהמשך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0098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8123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פרוגרמה ושטחים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603884" y="1124744"/>
            <a:ext cx="8504620" cy="22852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פרוגרמה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מאושרת (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פונקציות ושטחים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) - לצרף בשקף נפרד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יחס ברוטו /נטו (יעד לתכנון)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 מגרש (מ"ר)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סך שטחי פיתוח נדרשים (מ"ר)</a:t>
            </a:r>
            <a:endParaRPr lang="he-IL" sz="2000" u="sng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02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10694</TotalTime>
  <Words>4941</Words>
  <Application>Microsoft Office PowerPoint</Application>
  <PresentationFormat>‫הצגה על המסך (4:3)</PresentationFormat>
  <Paragraphs>1702</Paragraphs>
  <Slides>22</Slides>
  <Notes>6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2</vt:i4>
      </vt:variant>
      <vt:variant>
        <vt:lpstr>כותרות שקופיות</vt:lpstr>
      </vt:variant>
      <vt:variant>
        <vt:i4>22</vt:i4>
      </vt:variant>
    </vt:vector>
  </HeadingPairs>
  <TitlesOfParts>
    <vt:vector size="31" baseType="lpstr">
      <vt:lpstr>Arial</vt:lpstr>
      <vt:lpstr>Blender</vt:lpstr>
      <vt:lpstr>Calibri</vt:lpstr>
      <vt:lpstr>David</vt:lpstr>
      <vt:lpstr>Guttman Miryam</vt:lpstr>
      <vt:lpstr>Times New Roman</vt:lpstr>
      <vt:lpstr>Verdana</vt:lpstr>
      <vt:lpstr>ערכת נושא Office</vt:lpstr>
      <vt:lpstr>2_ערכת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>Tel-Aviv Municipality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נחום גולדמן 6 א'</dc:title>
  <dc:creator>קסניה קונסטנטינובסקי</dc:creator>
  <cp:lastModifiedBy>דבי מזרחי - רכזת פרויקטים לבינוי ציבורי</cp:lastModifiedBy>
  <cp:revision>427</cp:revision>
  <cp:lastPrinted>2025-04-10T08:32:34Z</cp:lastPrinted>
  <dcterms:created xsi:type="dcterms:W3CDTF">2018-03-14T12:38:06Z</dcterms:created>
  <dcterms:modified xsi:type="dcterms:W3CDTF">2025-07-09T07:40:12Z</dcterms:modified>
</cp:coreProperties>
</file>